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3658" r:id="rId2"/>
    <p:sldMasterId id="2147483659" r:id="rId3"/>
  </p:sldMasterIdLst>
  <p:notesMasterIdLst>
    <p:notesMasterId r:id="rId14"/>
  </p:notesMasterIdLst>
  <p:handoutMasterIdLst>
    <p:handoutMasterId r:id="rId15"/>
  </p:handoutMasterIdLst>
  <p:sldIdLst>
    <p:sldId id="407" r:id="rId4"/>
    <p:sldId id="396" r:id="rId5"/>
    <p:sldId id="386" r:id="rId6"/>
    <p:sldId id="413" r:id="rId7"/>
    <p:sldId id="414" r:id="rId8"/>
    <p:sldId id="415" r:id="rId9"/>
    <p:sldId id="416" r:id="rId10"/>
    <p:sldId id="417" r:id="rId11"/>
    <p:sldId id="418" r:id="rId12"/>
    <p:sldId id="419" r:id="rId13"/>
  </p:sldIdLst>
  <p:sldSz cx="9144000" cy="6858000" type="screen4x3"/>
  <p:notesSz cx="6858000" cy="9144000"/>
  <p:custDataLst>
    <p:tags r:id="rId16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F93"/>
    <a:srgbClr val="F7F75D"/>
    <a:srgbClr val="F7F7F7"/>
    <a:srgbClr val="BFBFBF"/>
    <a:srgbClr val="00006A"/>
    <a:srgbClr val="000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9" autoAdjust="0"/>
    <p:restoredTop sz="93983" autoAdjust="0"/>
  </p:normalViewPr>
  <p:slideViewPr>
    <p:cSldViewPr showGuides="1">
      <p:cViewPr varScale="1">
        <p:scale>
          <a:sx n="82" d="100"/>
          <a:sy n="82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id="{8E4918E5-10AD-4988-996B-783CEB555E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B747A312-0BD0-4494-B8B2-DF42DF5028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0452" name="Rectangle 4">
            <a:extLst>
              <a:ext uri="{FF2B5EF4-FFF2-40B4-BE49-F238E27FC236}">
                <a16:creationId xmlns:a16="http://schemas.microsoft.com/office/drawing/2014/main" id="{686A6C82-8376-47BB-B888-14F1DBC51D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0453" name="Rectangle 5">
            <a:extLst>
              <a:ext uri="{FF2B5EF4-FFF2-40B4-BE49-F238E27FC236}">
                <a16:creationId xmlns:a16="http://schemas.microsoft.com/office/drawing/2014/main" id="{E95AD82F-0406-4588-BE01-DA640F3D6D5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1545F6-827B-49D5-853D-D737BEFCE3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5C59D98-9CC9-4922-8CE5-0F70015D5E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EE48999-8A02-4CF0-8B24-EFC959A05F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ACE71A0-BBEE-47FD-8123-812380C0DEC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4F320A6-C8EB-4424-A325-B2011FC94C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9A0D4B9-6A4E-4938-B70E-2FEAF96AD1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9A8328E-9743-4B4B-81B3-B699F3D9F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98AC82-3B7B-4420-8270-9EF0D6F2BE4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8AC82-3B7B-4420-8270-9EF0D6F2BE49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572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AF921EA-40E0-439D-93E6-DB75ADA2E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878968-4757-40D5-8046-7FEC0A07DE78}" type="slidenum">
              <a:rPr lang="de-DE" altLang="de-DE" sz="1200" smtClean="0"/>
              <a:pPr/>
              <a:t>2</a:t>
            </a:fld>
            <a:endParaRPr lang="de-DE" altLang="de-DE" sz="1200"/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5FC4F41E-59B4-4184-B80C-E69C4DBF51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A4B7410-65BC-4388-A8C6-29DA9A79ECEB}" type="slidenum">
              <a:rPr lang="de-DE" altLang="de-DE" sz="1200"/>
              <a:pPr algn="r"/>
              <a:t>2</a:t>
            </a:fld>
            <a:endParaRPr lang="de-DE" altLang="de-DE" sz="12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A4DE7982-0A8D-4E05-8DB3-FABC1EBB0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B3DC8A71-F679-4924-A093-0C2FAB17A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CH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8AC82-3B7B-4420-8270-9EF0D6F2BE49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073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8AC82-3B7B-4420-8270-9EF0D6F2BE49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207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8AC82-3B7B-4420-8270-9EF0D6F2BE49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041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8AC82-3B7B-4420-8270-9EF0D6F2BE49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303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8AC82-3B7B-4420-8270-9EF0D6F2BE49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773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8AC82-3B7B-4420-8270-9EF0D6F2BE49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368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8AC82-3B7B-4420-8270-9EF0D6F2BE49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203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>
            <a:extLst>
              <a:ext uri="{FF2B5EF4-FFF2-40B4-BE49-F238E27FC236}">
                <a16:creationId xmlns:a16="http://schemas.microsoft.com/office/drawing/2014/main" id="{06847682-1639-47DC-9CA2-4D1E8E41B36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0850" y="549275"/>
            <a:ext cx="8297863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Titelmasterformat durch Klicken bearbeiten</a:t>
            </a:r>
          </a:p>
        </p:txBody>
      </p:sp>
      <p:sp>
        <p:nvSpPr>
          <p:cNvPr id="540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899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028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3181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318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19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847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8101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045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711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914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2654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007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3225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3197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86389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6799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3181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3181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720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2839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8246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80635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0742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085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4403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27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03471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51216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82725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4881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3181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3181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688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12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135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27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64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5259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477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C12C78-D8F4-4AD4-A841-FC898E1F6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5986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CH" altLang="de-DE"/>
          </a:p>
        </p:txBody>
      </p:sp>
      <p:sp>
        <p:nvSpPr>
          <p:cNvPr id="1027" name="Line 27">
            <a:extLst>
              <a:ext uri="{FF2B5EF4-FFF2-40B4-BE49-F238E27FC236}">
                <a16:creationId xmlns:a16="http://schemas.microsoft.com/office/drawing/2014/main" id="{5E685FA2-D100-44C8-B4C1-453C8F5D34C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0850" y="549275"/>
            <a:ext cx="8297863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951A3CD6-FD35-4445-9F91-07276CDFF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FFC500"/>
        </a:buClr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–"/>
        <a:defRPr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•"/>
        <a:defRPr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00511F5-BE52-46D7-8FE3-B6CE81E87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5986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CH" altLang="de-DE"/>
          </a:p>
        </p:txBody>
      </p:sp>
      <p:sp>
        <p:nvSpPr>
          <p:cNvPr id="2051" name="Line 27">
            <a:extLst>
              <a:ext uri="{FF2B5EF4-FFF2-40B4-BE49-F238E27FC236}">
                <a16:creationId xmlns:a16="http://schemas.microsoft.com/office/drawing/2014/main" id="{2FE68A99-5C32-4DE7-A658-B4A7D1D263C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0850" y="549275"/>
            <a:ext cx="8297863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4031838A-0A05-4C51-9B20-65A509EB9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500"/>
        </a:buClr>
        <a:buChar char="•"/>
        <a:defRPr sz="20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–"/>
        <a:defRPr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•"/>
        <a:defRPr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A915284-BC27-46FC-8881-8DB6FE210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5986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CH" altLang="de-DE"/>
          </a:p>
        </p:txBody>
      </p:sp>
      <p:sp>
        <p:nvSpPr>
          <p:cNvPr id="3075" name="Line 27">
            <a:extLst>
              <a:ext uri="{FF2B5EF4-FFF2-40B4-BE49-F238E27FC236}">
                <a16:creationId xmlns:a16="http://schemas.microsoft.com/office/drawing/2014/main" id="{D916505E-559F-451B-998A-DFD618D72D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0850" y="549275"/>
            <a:ext cx="8297863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164FE6EA-F321-4352-B0A2-82EFD942A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500"/>
        </a:buClr>
        <a:buChar char="•"/>
        <a:defRPr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–"/>
        <a:defRPr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•"/>
        <a:defRPr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EF202"/>
        </a:buClr>
        <a:buSzPct val="180000"/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ufsberatung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009_Pr&#228;sentation_einige%20Berufe%20als%20Beispiele.pptx#-1,8,PowerPoint-Pr&#228;sentation" TargetMode="External"/><Relationship Id="rId3" Type="http://schemas.openxmlformats.org/officeDocument/2006/relationships/hyperlink" Target="009_Pr&#228;sentation_einige%20Berufe%20als%20Beispiele.pptx#-1,3,PowerPoint-Pr&#228;sentation" TargetMode="External"/><Relationship Id="rId7" Type="http://schemas.openxmlformats.org/officeDocument/2006/relationships/hyperlink" Target="009_Pr&#228;sentation_einige%20Berufe%20als%20Beispiele.pptx#-1,7,PowerPoint-Pr&#228;sentation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jpeg"/><Relationship Id="rId11" Type="http://schemas.openxmlformats.org/officeDocument/2006/relationships/hyperlink" Target="009_Pr&#228;sentation_einige%20Berufe%20als%20Beispiele.pptx#-1,6,PowerPoint-Pr&#228;sentation" TargetMode="External"/><Relationship Id="rId5" Type="http://schemas.openxmlformats.org/officeDocument/2006/relationships/hyperlink" Target="009_Pr&#228;sentation_einige%20Berufe%20als%20Beispiele.pptx#-1,5,PowerPoint-Pr&#228;sentation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009_Pr&#228;sentation_einige%20Berufe%20als%20Beispiele.pptx#-1,4,PowerPoint-Pr&#228;sentation" TargetMode="External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microsoft.com/office/2007/relationships/media" Target="file:///E:\Anton\Videos\Captures\Anlagen-%20und%20Apparatebauerin%20EFZ%20-%20berufsberatung.ch.mp4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9.jpeg"/><Relationship Id="rId11" Type="http://schemas.openxmlformats.org/officeDocument/2006/relationships/slide" Target="slide10.xml"/><Relationship Id="rId5" Type="http://schemas.openxmlformats.org/officeDocument/2006/relationships/image" Target="../media/image8.jpeg"/><Relationship Id="rId10" Type="http://schemas.openxmlformats.org/officeDocument/2006/relationships/slide" Target="slide2.xm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12" Type="http://schemas.openxmlformats.org/officeDocument/2006/relationships/slide" Target="slide10.xml"/><Relationship Id="rId2" Type="http://schemas.openxmlformats.org/officeDocument/2006/relationships/video" Target="file:///E:\Anton\01%20kik\Lerneinheiten\Gateaway\Berufe\videoplayback.mp4" TargetMode="External"/><Relationship Id="rId1" Type="http://schemas.microsoft.com/office/2007/relationships/media" Target="file:///E:\Anton\01%20kik\Lerneinheiten\Gateaway\Berufe\videoplayback.mp4" TargetMode="External"/><Relationship Id="rId6" Type="http://schemas.openxmlformats.org/officeDocument/2006/relationships/image" Target="../media/image14.jpeg"/><Relationship Id="rId11" Type="http://schemas.openxmlformats.org/officeDocument/2006/relationships/slide" Target="slide2.xml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12" Type="http://schemas.openxmlformats.org/officeDocument/2006/relationships/slide" Target="slide10.xml"/><Relationship Id="rId2" Type="http://schemas.microsoft.com/office/2007/relationships/media" Target="file:///E:\Anton\01%20kik\Lerneinheiten\Gateaway\Berufe\Werbetechnik.mp4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20.jpeg"/><Relationship Id="rId11" Type="http://schemas.openxmlformats.org/officeDocument/2006/relationships/slide" Target="slide2.xml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microsoft.com/office/2007/relationships/media" Target="file:///C:\Users\awagn\Videos\Informatiker%20EFZ,%20Informatikerin%20EFZ%20(4-j&#228;hrige%20Lehre).mp4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26.jpeg"/><Relationship Id="rId11" Type="http://schemas.openxmlformats.org/officeDocument/2006/relationships/slide" Target="slide10.xml"/><Relationship Id="rId5" Type="http://schemas.openxmlformats.org/officeDocument/2006/relationships/image" Target="../media/image25.jpeg"/><Relationship Id="rId10" Type="http://schemas.openxmlformats.org/officeDocument/2006/relationships/slide" Target="slide2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png"/><Relationship Id="rId12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wagn\Videos\Berufsportrait-%20Kaufmann%20&#246;ffentlicher%20Verkehr%20-%20login%20Berufsbildung.mp4" TargetMode="Externa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12" Type="http://schemas.openxmlformats.org/officeDocument/2006/relationships/image" Target="../media/image43.jpg"/><Relationship Id="rId2" Type="http://schemas.microsoft.com/office/2007/relationships/media" Target="file:///C:\Users\awagn\Videos\Hast%20du%20das%20Zeug%20zum%20Maurer-.mp4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0.jpeg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3.jp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image" Target="../media/image46.jpg"/><Relationship Id="rId10" Type="http://schemas.openxmlformats.org/officeDocument/2006/relationships/image" Target="../media/image50.jpeg"/><Relationship Id="rId4" Type="http://schemas.openxmlformats.org/officeDocument/2006/relationships/image" Target="../media/image45.jpg"/><Relationship Id="rId9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235C4BD8-739C-4469-AC47-A682EACD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04775"/>
            <a:ext cx="330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CH" altLang="de-DE" sz="2800" b="1">
                <a:solidFill>
                  <a:srgbClr val="333399"/>
                </a:solidFill>
              </a:rPr>
              <a:t>Berufe – Beispiele</a:t>
            </a: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8EAF394D-7FCD-413E-9D9A-C967F886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" y="1057009"/>
            <a:ext cx="79581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FF00"/>
              </a:buClr>
            </a:pPr>
            <a:r>
              <a:rPr lang="de-CH" altLang="de-DE" b="1" dirty="0"/>
              <a:t>Rund 250 Berufe und Berufstätigkeiten finden sich unter </a:t>
            </a:r>
            <a:r>
              <a:rPr lang="de-CH" altLang="de-DE" b="1" dirty="0">
                <a:hlinkClick r:id="rId3"/>
              </a:rPr>
              <a:t>www.berufsberatung.ch</a:t>
            </a:r>
            <a:endParaRPr lang="de-CH" altLang="de-DE" b="1" dirty="0"/>
          </a:p>
          <a:p>
            <a:pPr>
              <a:spcBef>
                <a:spcPct val="0"/>
              </a:spcBef>
              <a:buClr>
                <a:srgbClr val="FFFF00"/>
              </a:buClr>
            </a:pPr>
            <a:endParaRPr lang="de-CH" altLang="de-DE" sz="2800" b="1" dirty="0"/>
          </a:p>
        </p:txBody>
      </p:sp>
      <p:pic>
        <p:nvPicPr>
          <p:cNvPr id="7173" name="Grafik 2" descr="Ein Bild, das Person, Foto, Gruppe, Kind enthält.&#10;&#10;Automatisch generierte Beschreibung">
            <a:extLst>
              <a:ext uri="{FF2B5EF4-FFF2-40B4-BE49-F238E27FC236}">
                <a16:creationId xmlns:a16="http://schemas.microsoft.com/office/drawing/2014/main" id="{EEA3EC7C-58EC-43FD-B83D-261A5031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73450"/>
            <a:ext cx="9144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Form 2">
            <a:extLst>
              <a:ext uri="{FF2B5EF4-FFF2-40B4-BE49-F238E27FC236}">
                <a16:creationId xmlns:a16="http://schemas.microsoft.com/office/drawing/2014/main" id="{C2BCBA99-A744-4674-AED7-8964F25732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7741" y="2103426"/>
            <a:ext cx="948483" cy="1007343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Tipp</a:t>
            </a:r>
            <a:endParaRPr lang="de-CH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Guter Rat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5" name="Textfeld 3">
            <a:extLst>
              <a:ext uri="{FF2B5EF4-FFF2-40B4-BE49-F238E27FC236}">
                <a16:creationId xmlns:a16="http://schemas.microsoft.com/office/drawing/2014/main" id="{C2159FCE-A69C-4CDE-A478-D64F2AE28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87588"/>
            <a:ext cx="6983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de-DE" sz="1800"/>
              <a:t>Es lohnt sich sehr, nach einer ersten Auswahl nach Interesse und Eignung, die interessanten Berufe im Detail anzuschauen.</a:t>
            </a:r>
          </a:p>
        </p:txBody>
      </p:sp>
      <p:sp>
        <p:nvSpPr>
          <p:cNvPr id="9" name="AutoForm 2">
            <a:extLst>
              <a:ext uri="{FF2B5EF4-FFF2-40B4-BE49-F238E27FC236}">
                <a16:creationId xmlns:a16="http://schemas.microsoft.com/office/drawing/2014/main" id="{DEA3CC01-EFCC-4EB9-9166-FBC376749B6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09694" y="56356"/>
            <a:ext cx="1049338" cy="1133475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000" b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</a:t>
            </a:r>
            <a:endParaRPr lang="de-CH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Einleitung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C3B21-E6E2-4209-85F7-4488A6691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936" y="2132856"/>
            <a:ext cx="6262464" cy="1470025"/>
          </a:xfrm>
        </p:spPr>
        <p:txBody>
          <a:bodyPr/>
          <a:lstStyle/>
          <a:p>
            <a:pPr algn="ctr"/>
            <a:r>
              <a:rPr lang="de-CH" sz="3200" dirty="0"/>
              <a:t>Flipping Book</a:t>
            </a:r>
            <a:br>
              <a:rPr lang="de-CH" sz="2000" dirty="0"/>
            </a:br>
            <a:r>
              <a:rPr lang="de-CH" sz="2000" dirty="0"/>
              <a:t>(Link wird innerhalb der Sub-Site nach Aufschaltung aller Inhalte erstellt.)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5914DA7-8B12-43BE-9A9D-2F6689E31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3200" b="1" dirty="0"/>
              <a:t>Berufsbilder Beispiele</a:t>
            </a:r>
          </a:p>
          <a:p>
            <a:r>
              <a:rPr lang="de-CH" dirty="0"/>
              <a:t>Auszug aus </a:t>
            </a:r>
          </a:p>
          <a:p>
            <a:r>
              <a:rPr lang="de-CH" dirty="0"/>
              <a:t>BERUFSBILDER-Katalog von gateway.one 	</a:t>
            </a:r>
          </a:p>
          <a:p>
            <a:endParaRPr lang="de-CH" sz="3200" dirty="0"/>
          </a:p>
        </p:txBody>
      </p:sp>
      <p:sp>
        <p:nvSpPr>
          <p:cNvPr id="4" name="Textfeld 3">
            <a:hlinkClick r:id="rId2" action="ppaction://hlinksldjump"/>
            <a:extLst>
              <a:ext uri="{FF2B5EF4-FFF2-40B4-BE49-F238E27FC236}">
                <a16:creationId xmlns:a16="http://schemas.microsoft.com/office/drawing/2014/main" id="{C9024B8C-0F50-47B7-9DEC-363293612391}"/>
              </a:ext>
            </a:extLst>
          </p:cNvPr>
          <p:cNvSpPr txBox="1"/>
          <p:nvPr/>
        </p:nvSpPr>
        <p:spPr>
          <a:xfrm>
            <a:off x="3419872" y="6445448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Zurück zur Übersicht</a:t>
            </a:r>
          </a:p>
        </p:txBody>
      </p:sp>
    </p:spTree>
    <p:extLst>
      <p:ext uri="{BB962C8B-B14F-4D97-AF65-F5344CB8AC3E}">
        <p14:creationId xmlns:p14="http://schemas.microsoft.com/office/powerpoint/2010/main" val="250663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10">
            <a:extLst>
              <a:ext uri="{FF2B5EF4-FFF2-40B4-BE49-F238E27FC236}">
                <a16:creationId xmlns:a16="http://schemas.microsoft.com/office/drawing/2014/main" id="{1B640166-4562-4659-A0AA-75E6EFE27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3268663"/>
            <a:ext cx="1985963" cy="74612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rgbClr val="FFC500"/>
              </a:buClr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de-CH" altLang="de-DE" sz="1400" b="1" dirty="0">
                <a:solidFill>
                  <a:srgbClr val="FF0000"/>
                </a:solidFill>
              </a:rPr>
              <a:t>Interessiert ?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de-CH" altLang="de-DE" sz="1400" b="1" dirty="0">
                <a:solidFill>
                  <a:srgbClr val="FF0000"/>
                </a:solidFill>
              </a:rPr>
              <a:t>Auf Bild klicken!</a:t>
            </a:r>
            <a:endParaRPr lang="de-CH" altLang="de-DE" sz="1100" b="1" dirty="0">
              <a:solidFill>
                <a:srgbClr val="FF0000"/>
              </a:solidFill>
            </a:endParaRPr>
          </a:p>
        </p:txBody>
      </p:sp>
      <p:sp>
        <p:nvSpPr>
          <p:cNvPr id="10" name="AutoForm 2">
            <a:extLst>
              <a:ext uri="{FF2B5EF4-FFF2-40B4-BE49-F238E27FC236}">
                <a16:creationId xmlns:a16="http://schemas.microsoft.com/office/drawing/2014/main" id="{AD897EF5-BC8D-4B4F-8411-59780B31DA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09694" y="56356"/>
            <a:ext cx="1049338" cy="1133475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000" b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</a:t>
            </a:r>
            <a:endParaRPr lang="de-CH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Einleitung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72F58CFE-6FF9-4EE0-8DDD-7158AAC0E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04775"/>
            <a:ext cx="330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FontTx/>
              <a:buNone/>
            </a:pPr>
            <a:r>
              <a:rPr lang="de-CH" altLang="de-DE" sz="2800" b="1">
                <a:solidFill>
                  <a:srgbClr val="333399"/>
                </a:solidFill>
              </a:rPr>
              <a:t>Berufe – Beispiele</a:t>
            </a:r>
          </a:p>
        </p:txBody>
      </p:sp>
      <p:pic>
        <p:nvPicPr>
          <p:cNvPr id="6" name="Grafik 5" descr="Ein Bild, das Person, Mann enthält.&#10;&#10;Automatisch generierte Beschreibung">
            <a:hlinkClick r:id="rId3" action="ppaction://hlinkpres?slideindex=3&amp;slidetitle=PowerPoint-Präsentation"/>
            <a:extLst>
              <a:ext uri="{FF2B5EF4-FFF2-40B4-BE49-F238E27FC236}">
                <a16:creationId xmlns:a16="http://schemas.microsoft.com/office/drawing/2014/main" id="{47B693AC-663C-497A-A2F8-24A1B16A23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047211"/>
            <a:ext cx="1835286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8" name="Textfeld 6">
            <a:extLst>
              <a:ext uri="{FF2B5EF4-FFF2-40B4-BE49-F238E27FC236}">
                <a16:creationId xmlns:a16="http://schemas.microsoft.com/office/drawing/2014/main" id="{3F224C57-FBB9-45F8-86F8-7F9E72E9D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602" y="2384356"/>
            <a:ext cx="235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CH" altLang="de-DE" sz="1200" b="1" dirty="0"/>
              <a:t>Anlagen- und Apparatebauer/in </a:t>
            </a:r>
          </a:p>
        </p:txBody>
      </p:sp>
      <p:pic>
        <p:nvPicPr>
          <p:cNvPr id="19" name="Grafik 18">
            <a:hlinkClick r:id="rId5" action="ppaction://hlinkpres?slideindex=5&amp;slidetitle=PowerPoint-Präsentation"/>
            <a:extLst>
              <a:ext uri="{FF2B5EF4-FFF2-40B4-BE49-F238E27FC236}">
                <a16:creationId xmlns:a16="http://schemas.microsoft.com/office/drawing/2014/main" id="{F3CC125A-B7E6-4B8E-8D50-67C70B32F2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54" y="2887052"/>
            <a:ext cx="2267118" cy="15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00" name="Textfeld 19">
            <a:extLst>
              <a:ext uri="{FF2B5EF4-FFF2-40B4-BE49-F238E27FC236}">
                <a16:creationId xmlns:a16="http://schemas.microsoft.com/office/drawing/2014/main" id="{7CA230D7-A392-4146-9E16-0CE6ECD3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510088"/>
            <a:ext cx="2354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CH" altLang="de-DE" sz="1200" b="1" dirty="0"/>
              <a:t>Dachdecker/in</a:t>
            </a:r>
          </a:p>
        </p:txBody>
      </p:sp>
      <p:pic>
        <p:nvPicPr>
          <p:cNvPr id="21" name="Grafik 20">
            <a:hlinkClick r:id="rId7" action="ppaction://hlinkpres?slideindex=7&amp;slidetitle=PowerPoint-Präsentation"/>
            <a:extLst>
              <a:ext uri="{FF2B5EF4-FFF2-40B4-BE49-F238E27FC236}">
                <a16:creationId xmlns:a16="http://schemas.microsoft.com/office/drawing/2014/main" id="{3C937098-64AE-4129-84D8-BA09471F09B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5001" y="5045417"/>
            <a:ext cx="1835286" cy="1224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02" name="Textfeld 21">
            <a:extLst>
              <a:ext uri="{FF2B5EF4-FFF2-40B4-BE49-F238E27FC236}">
                <a16:creationId xmlns:a16="http://schemas.microsoft.com/office/drawing/2014/main" id="{92FA4708-6509-47CF-938B-782CBF59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6361113"/>
            <a:ext cx="2355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CH" altLang="de-DE" sz="1200" b="1" dirty="0"/>
              <a:t>Gestalter/in Werbetechnik </a:t>
            </a:r>
          </a:p>
        </p:txBody>
      </p:sp>
      <p:pic>
        <p:nvPicPr>
          <p:cNvPr id="11" name="Grafik 10">
            <a:hlinkClick r:id="rId9" action="ppaction://hlinkpres?slideindex=4&amp;slidetitle=PowerPoint-Präsentation"/>
            <a:extLst>
              <a:ext uri="{FF2B5EF4-FFF2-40B4-BE49-F238E27FC236}">
                <a16:creationId xmlns:a16="http://schemas.microsoft.com/office/drawing/2014/main" id="{FA4BF3E3-1171-404A-9184-E192528C176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2632" y="1047211"/>
            <a:ext cx="1835286" cy="1224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feld 6">
            <a:extLst>
              <a:ext uri="{FF2B5EF4-FFF2-40B4-BE49-F238E27FC236}">
                <a16:creationId xmlns:a16="http://schemas.microsoft.com/office/drawing/2014/main" id="{8514BD0F-04F7-4647-A641-FC971AD3A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350" y="2416176"/>
            <a:ext cx="2355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CH" altLang="de-DE" sz="1200" b="1" dirty="0"/>
              <a:t>Informatiker/in  </a:t>
            </a:r>
          </a:p>
        </p:txBody>
      </p:sp>
      <p:pic>
        <p:nvPicPr>
          <p:cNvPr id="13" name="Grafik 12">
            <a:hlinkClick r:id="rId11" action="ppaction://hlinkpres?slideindex=6&amp;slidetitle=PowerPoint-Präsentation"/>
            <a:extLst>
              <a:ext uri="{FF2B5EF4-FFF2-40B4-BE49-F238E27FC236}">
                <a16:creationId xmlns:a16="http://schemas.microsoft.com/office/drawing/2014/main" id="{9071576B-6006-4B98-AAEF-BE5B8301025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6928" y="2864197"/>
            <a:ext cx="2263718" cy="15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feld 19">
            <a:extLst>
              <a:ext uri="{FF2B5EF4-FFF2-40B4-BE49-F238E27FC236}">
                <a16:creationId xmlns:a16="http://schemas.microsoft.com/office/drawing/2014/main" id="{C6D21FAB-E3B6-4232-A51C-3D79E7A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562" y="4487233"/>
            <a:ext cx="2354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CH" altLang="de-DE" sz="1200" b="1" dirty="0"/>
              <a:t>Kaufmann/-frau</a:t>
            </a:r>
          </a:p>
        </p:txBody>
      </p:sp>
      <p:pic>
        <p:nvPicPr>
          <p:cNvPr id="15" name="Grafik 14">
            <a:hlinkClick r:id="rId13" action="ppaction://hlinkpres?slideindex=8&amp;slidetitle=PowerPoint-Präsentation"/>
            <a:extLst>
              <a:ext uri="{FF2B5EF4-FFF2-40B4-BE49-F238E27FC236}">
                <a16:creationId xmlns:a16="http://schemas.microsoft.com/office/drawing/2014/main" id="{DB3FA141-6694-4871-A769-BAE53AD2121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3713" y="5046334"/>
            <a:ext cx="1835286" cy="122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feld 21">
            <a:extLst>
              <a:ext uri="{FF2B5EF4-FFF2-40B4-BE49-F238E27FC236}">
                <a16:creationId xmlns:a16="http://schemas.microsoft.com/office/drawing/2014/main" id="{E00AD456-74CE-4603-9F8F-B50449B33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575" y="6361113"/>
            <a:ext cx="2355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CH" altLang="de-DE" sz="1200" b="1" dirty="0"/>
              <a:t>Mauerer/in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815F885A-66BF-4AFD-9EAD-840C8BE9D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14388"/>
            <a:ext cx="6373813" cy="2676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Anlagen- und Apparatebauer/innen </a:t>
            </a:r>
            <a:r>
              <a:rPr lang="de-DE" altLang="de-DE" sz="1400" b="1" dirty="0">
                <a:solidFill>
                  <a:srgbClr val="FF0000"/>
                </a:solidFill>
              </a:rPr>
              <a:t>stellen aufgrund von technischen Zeichnungen unterschiedliche Produkte her</a:t>
            </a:r>
            <a:r>
              <a:rPr lang="de-DE" altLang="de-DE" sz="1400" dirty="0"/>
              <a:t>: Maschinengehäuse, Metallschränke, Klimaanlagen, Rohrsysteme, Teile von Produktionsanlagen, Flugzeugbestandteile, Eisenbahnwagen, Aufzüge usw.</a:t>
            </a:r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endParaRPr lang="de-DE" altLang="de-DE" sz="1400" b="1" dirty="0"/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Diese Berufsleute begleiten ein Produkt häufig </a:t>
            </a:r>
            <a:r>
              <a:rPr lang="de-DE" altLang="de-DE" sz="1400" b="1" dirty="0">
                <a:solidFill>
                  <a:srgbClr val="FF0000"/>
                </a:solidFill>
              </a:rPr>
              <a:t>über alle Entstehungsstufen </a:t>
            </a:r>
            <a:r>
              <a:rPr lang="de-DE" altLang="de-DE" sz="1400" dirty="0"/>
              <a:t>hinweg, von der Projektierungsphase über die Fertigung und Endmontage bis zur Inbetriebnahme. </a:t>
            </a:r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endParaRPr lang="de-DE" altLang="de-DE" sz="1400" dirty="0"/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In Zusammenarbeit mit anderen Fachleuten bearbeiten sie Aufträge und </a:t>
            </a:r>
            <a:r>
              <a:rPr lang="de-DE" altLang="de-DE" sz="1400" b="1" dirty="0">
                <a:solidFill>
                  <a:srgbClr val="FF0000"/>
                </a:solidFill>
              </a:rPr>
              <a:t>erstellen technische Dokumente</a:t>
            </a:r>
            <a:r>
              <a:rPr lang="de-DE" altLang="de-DE" sz="1400" dirty="0"/>
              <a:t>. Meistens übernehmen sie zudem die spätere Instandhaltung und Reparatur der Anlagen.</a:t>
            </a:r>
            <a:endParaRPr lang="de-CH" altLang="de-DE" sz="1050" dirty="0"/>
          </a:p>
        </p:txBody>
      </p:sp>
      <p:sp>
        <p:nvSpPr>
          <p:cNvPr id="8" name="AutoForm 2">
            <a:extLst>
              <a:ext uri="{FF2B5EF4-FFF2-40B4-BE49-F238E27FC236}">
                <a16:creationId xmlns:a16="http://schemas.microsoft.com/office/drawing/2014/main" id="{9B11599F-75CE-41ED-89CB-00213EC4ECD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0019" y="48419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CH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nfo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2F51B37B-767B-4416-B5EE-2A41CA78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04775"/>
            <a:ext cx="7251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CH" altLang="de-DE" sz="2800" b="1" dirty="0">
                <a:solidFill>
                  <a:srgbClr val="333399"/>
                </a:solidFill>
              </a:rPr>
              <a:t>Berufe – Anlagen- und Apparatebauer/in</a:t>
            </a:r>
          </a:p>
        </p:txBody>
      </p:sp>
      <p:sp>
        <p:nvSpPr>
          <p:cNvPr id="7" name="AutoForm 2">
            <a:extLst>
              <a:ext uri="{FF2B5EF4-FFF2-40B4-BE49-F238E27FC236}">
                <a16:creationId xmlns:a16="http://schemas.microsoft.com/office/drawing/2014/main" id="{EEC9DD2C-3711-48CA-99A6-C0345DCFF5D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0019" y="1389857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lang="de-CH" sz="11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Folgt am Ende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nlagen- und Apparatebauerin EFZ - berufsberatung.ch.mp4">
            <a:hlinkClick r:id="" action="ppaction://media"/>
            <a:extLst>
              <a:ext uri="{FF2B5EF4-FFF2-40B4-BE49-F238E27FC236}">
                <a16:creationId xmlns:a16="http://schemas.microsoft.com/office/drawing/2014/main" id="{4F96B4DA-0F7D-499C-8583-F54179303644}"/>
              </a:ext>
            </a:extLst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19998" end="21855"/>
                  <p14:fade in="500" out="250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682647"/>
            <a:ext cx="106521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Grafik 9" descr="Ein Bild, das Person, Mann enthält.&#10;&#10;Automatisch generierte Beschreibung">
            <a:extLst>
              <a:ext uri="{FF2B5EF4-FFF2-40B4-BE49-F238E27FC236}">
                <a16:creationId xmlns:a16="http://schemas.microsoft.com/office/drawing/2014/main" id="{E75AF278-2B75-4795-9566-F316D82309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4052888"/>
            <a:ext cx="2016125" cy="13446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Grafik 11" descr="Ein Bild, das drinnen, Gebäude, Tisch, Person enthält.&#10;&#10;Automatisch generierte Beschreibung">
            <a:extLst>
              <a:ext uri="{FF2B5EF4-FFF2-40B4-BE49-F238E27FC236}">
                <a16:creationId xmlns:a16="http://schemas.microsoft.com/office/drawing/2014/main" id="{F7FD7D5F-D057-460B-AA2D-4C352F9E1D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575" y="4052888"/>
            <a:ext cx="2016125" cy="13446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Grafik 13" descr="Ein Bild, das drinnen, Gebäude, Person, Zaun enthält.&#10;&#10;Automatisch generierte Beschreibung">
            <a:extLst>
              <a:ext uri="{FF2B5EF4-FFF2-40B4-BE49-F238E27FC236}">
                <a16:creationId xmlns:a16="http://schemas.microsoft.com/office/drawing/2014/main" id="{9D63C78C-150D-466F-94F2-F6DCD63B495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4052888"/>
            <a:ext cx="2016125" cy="13446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Grafik 15" descr="Ein Bild, das gelb, LKW, drinnen, Person enthält.&#10;&#10;Automatisch generierte Beschreibung">
            <a:extLst>
              <a:ext uri="{FF2B5EF4-FFF2-40B4-BE49-F238E27FC236}">
                <a16:creationId xmlns:a16="http://schemas.microsoft.com/office/drawing/2014/main" id="{7310450F-EC6F-47A4-8333-C9A57350C5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25" y="4052888"/>
            <a:ext cx="2019300" cy="13446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Textfeld 17">
            <a:extLst>
              <a:ext uri="{FF2B5EF4-FFF2-40B4-BE49-F238E27FC236}">
                <a16:creationId xmlns:a16="http://schemas.microsoft.com/office/drawing/2014/main" id="{8C985F65-7459-4C07-A52F-E52E3CFB2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5741988"/>
            <a:ext cx="2006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/>
              <a:t>Aufstellen, Inbetriebnehmen, Warten und Reparieren von Anlagen und Geräten</a:t>
            </a:r>
            <a:endParaRPr lang="de-CH" altLang="de-DE" sz="1100"/>
          </a:p>
        </p:txBody>
      </p:sp>
      <p:sp>
        <p:nvSpPr>
          <p:cNvPr id="10253" name="Textfeld 21">
            <a:extLst>
              <a:ext uri="{FF2B5EF4-FFF2-40B4-BE49-F238E27FC236}">
                <a16:creationId xmlns:a16="http://schemas.microsoft.com/office/drawing/2014/main" id="{39FE6A2C-9ADD-4279-B7F3-FED90BCEB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0" y="5741988"/>
            <a:ext cx="2006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/>
              <a:t>Baugruppen zu Apparaten und Geräten zusammen-bauen</a:t>
            </a:r>
            <a:endParaRPr lang="de-CH" altLang="de-DE" sz="1100"/>
          </a:p>
        </p:txBody>
      </p:sp>
      <p:sp>
        <p:nvSpPr>
          <p:cNvPr id="10254" name="Textfeld 22">
            <a:extLst>
              <a:ext uri="{FF2B5EF4-FFF2-40B4-BE49-F238E27FC236}">
                <a16:creationId xmlns:a16="http://schemas.microsoft.com/office/drawing/2014/main" id="{76A66E32-BD59-40D2-8E1E-A23E16A5B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5737225"/>
            <a:ext cx="20081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/>
              <a:t>Schweissen, Nieten, Löten, Kleben, Schrauben und Verstiften der Einzelteile</a:t>
            </a:r>
            <a:endParaRPr lang="de-CH" altLang="de-DE" sz="1100"/>
          </a:p>
        </p:txBody>
      </p:sp>
      <p:sp>
        <p:nvSpPr>
          <p:cNvPr id="10255" name="Textfeld 23">
            <a:extLst>
              <a:ext uri="{FF2B5EF4-FFF2-40B4-BE49-F238E27FC236}">
                <a16:creationId xmlns:a16="http://schemas.microsoft.com/office/drawing/2014/main" id="{C4FB72C3-C761-4CBA-A571-1F86146D5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732463"/>
            <a:ext cx="21129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/>
              <a:t>Konstruktionszeichnungen lesen, Bleche stanzen umfor-men auch mit CNC-Maschinen</a:t>
            </a:r>
            <a:endParaRPr lang="de-CH" altLang="de-DE" sz="1100"/>
          </a:p>
        </p:txBody>
      </p:sp>
      <p:sp>
        <p:nvSpPr>
          <p:cNvPr id="16" name="Textfeld 15">
            <a:hlinkClick r:id="rId10" action="ppaction://hlinksldjump"/>
            <a:extLst>
              <a:ext uri="{FF2B5EF4-FFF2-40B4-BE49-F238E27FC236}">
                <a16:creationId xmlns:a16="http://schemas.microsoft.com/office/drawing/2014/main" id="{4DF1A0F2-573E-41E0-819F-8A3CA4D1ABD5}"/>
              </a:ext>
            </a:extLst>
          </p:cNvPr>
          <p:cNvSpPr txBox="1"/>
          <p:nvPr/>
        </p:nvSpPr>
        <p:spPr>
          <a:xfrm>
            <a:off x="2224881" y="6446758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Zurück zur Übersicht</a:t>
            </a:r>
          </a:p>
        </p:txBody>
      </p:sp>
      <p:sp>
        <p:nvSpPr>
          <p:cNvPr id="17" name="Textfeld 16">
            <a:hlinkClick r:id="rId11" action="ppaction://hlinksldjump"/>
            <a:extLst>
              <a:ext uri="{FF2B5EF4-FFF2-40B4-BE49-F238E27FC236}">
                <a16:creationId xmlns:a16="http://schemas.microsoft.com/office/drawing/2014/main" id="{F77A3A52-8925-4F3A-BEC1-DD85A359FDEF}"/>
              </a:ext>
            </a:extLst>
          </p:cNvPr>
          <p:cNvSpPr txBox="1"/>
          <p:nvPr/>
        </p:nvSpPr>
        <p:spPr>
          <a:xfrm>
            <a:off x="4747845" y="6445533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Link zum Flipping-Book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7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0252" grpId="0"/>
      <p:bldP spid="10253" grpId="0"/>
      <p:bldP spid="10254" grpId="0"/>
      <p:bldP spid="102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DB9377D5-B407-4319-9212-3BCED805A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14388"/>
            <a:ext cx="7021513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Dachdecker/innen </a:t>
            </a:r>
            <a:r>
              <a:rPr lang="de-DE" altLang="de-DE" sz="1400" b="1" dirty="0">
                <a:solidFill>
                  <a:srgbClr val="FF0000"/>
                </a:solidFill>
              </a:rPr>
              <a:t>isolieren und decken geneigte Dächer</a:t>
            </a:r>
            <a:r>
              <a:rPr lang="de-DE" altLang="de-DE" sz="1400" dirty="0"/>
              <a:t> mit Tonziegeln, Faserzement, Metall oder Naturschiefer. Mit ihrer Präzisionsarbeit schützen sie das Bauwerk </a:t>
            </a:r>
            <a:r>
              <a:rPr lang="de-DE" altLang="de-DE" sz="1400" b="1" dirty="0">
                <a:solidFill>
                  <a:srgbClr val="FF0000"/>
                </a:solidFill>
              </a:rPr>
              <a:t>gegen Nässe, Kälte und Hitze</a:t>
            </a:r>
            <a:r>
              <a:rPr lang="de-DE" altLang="de-DE" sz="1400" dirty="0"/>
              <a:t>. Ein gut isoliertes Dach trägt wesentlich zu einem tieferen Energieverbrauch bei.</a:t>
            </a:r>
            <a:endParaRPr lang="de-CH" altLang="de-DE" sz="1050" dirty="0"/>
          </a:p>
        </p:txBody>
      </p:sp>
      <p:sp>
        <p:nvSpPr>
          <p:cNvPr id="8" name="AutoForm 2">
            <a:extLst>
              <a:ext uri="{FF2B5EF4-FFF2-40B4-BE49-F238E27FC236}">
                <a16:creationId xmlns:a16="http://schemas.microsoft.com/office/drawing/2014/main" id="{FC268D3D-0CCF-4279-A1C1-9A5B8C0A57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0019" y="48419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CH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nfo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7E6E54FB-5329-4D27-81B1-B2A6319D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04775"/>
            <a:ext cx="4182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CH" altLang="de-DE" sz="2800" b="1" dirty="0">
                <a:solidFill>
                  <a:srgbClr val="333399"/>
                </a:solidFill>
              </a:rPr>
              <a:t>Berufe – Dachdecker/in</a:t>
            </a:r>
          </a:p>
        </p:txBody>
      </p:sp>
      <p:sp>
        <p:nvSpPr>
          <p:cNvPr id="7" name="AutoForm 2">
            <a:extLst>
              <a:ext uri="{FF2B5EF4-FFF2-40B4-BE49-F238E27FC236}">
                <a16:creationId xmlns:a16="http://schemas.microsoft.com/office/drawing/2014/main" id="{1B520576-4E52-4DA1-84EC-3292EA6E3CA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36991" y="1835751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lang="de-CH" sz="11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Folgt am Ende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70" name="Grafik 9">
            <a:extLst>
              <a:ext uri="{FF2B5EF4-FFF2-40B4-BE49-F238E27FC236}">
                <a16:creationId xmlns:a16="http://schemas.microsoft.com/office/drawing/2014/main" id="{A4E87029-A26D-406B-A8FC-4ABDFD1294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" y="4305300"/>
            <a:ext cx="2016125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Grafik 11">
            <a:extLst>
              <a:ext uri="{FF2B5EF4-FFF2-40B4-BE49-F238E27FC236}">
                <a16:creationId xmlns:a16="http://schemas.microsoft.com/office/drawing/2014/main" id="{B03386A4-2F97-4D12-9293-CECF0150CB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988" y="4305300"/>
            <a:ext cx="2016125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Grafik 13">
            <a:extLst>
              <a:ext uri="{FF2B5EF4-FFF2-40B4-BE49-F238E27FC236}">
                <a16:creationId xmlns:a16="http://schemas.microsoft.com/office/drawing/2014/main" id="{56312E22-D4A9-44ED-B19B-504D1E893B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475" y="4305300"/>
            <a:ext cx="2016125" cy="13430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Grafik 15">
            <a:extLst>
              <a:ext uri="{FF2B5EF4-FFF2-40B4-BE49-F238E27FC236}">
                <a16:creationId xmlns:a16="http://schemas.microsoft.com/office/drawing/2014/main" id="{2A05F884-76E0-4A51-90F1-1E9D626FD5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688" y="4290492"/>
            <a:ext cx="2019300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Textfeld 17">
            <a:extLst>
              <a:ext uri="{FF2B5EF4-FFF2-40B4-BE49-F238E27FC236}">
                <a16:creationId xmlns:a16="http://schemas.microsoft.com/office/drawing/2014/main" id="{DA163ED4-E308-4BD7-B634-ACB21B3C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5741988"/>
            <a:ext cx="217127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Fachwissen in der Montage von Solaranlagen und vorbereiten zum </a:t>
            </a:r>
            <a:r>
              <a:rPr lang="de-DE" altLang="de-DE" sz="1100" dirty="0" err="1"/>
              <a:t>Anschliessen</a:t>
            </a:r>
            <a:endParaRPr lang="de-CH" altLang="de-DE" sz="1100" dirty="0"/>
          </a:p>
        </p:txBody>
      </p:sp>
      <p:sp>
        <p:nvSpPr>
          <p:cNvPr id="11276" name="Textfeld 21">
            <a:extLst>
              <a:ext uri="{FF2B5EF4-FFF2-40B4-BE49-F238E27FC236}">
                <a16:creationId xmlns:a16="http://schemas.microsoft.com/office/drawing/2014/main" id="{E402426C-A558-4220-97C0-8D38D89B2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40400"/>
            <a:ext cx="2133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Baustelle vorbereiten, </a:t>
            </a:r>
            <a:r>
              <a:rPr lang="de-DE" altLang="de-DE" sz="1100" dirty="0" err="1"/>
              <a:t>einrich-ten</a:t>
            </a:r>
            <a:r>
              <a:rPr lang="de-DE" altLang="de-DE" sz="1100" dirty="0"/>
              <a:t>, organisieren der Arbeits-abläufe und der Sicherheit</a:t>
            </a:r>
            <a:endParaRPr lang="de-CH" altLang="de-DE" sz="1100" dirty="0"/>
          </a:p>
        </p:txBody>
      </p:sp>
      <p:sp>
        <p:nvSpPr>
          <p:cNvPr id="11277" name="Textfeld 22">
            <a:extLst>
              <a:ext uri="{FF2B5EF4-FFF2-40B4-BE49-F238E27FC236}">
                <a16:creationId xmlns:a16="http://schemas.microsoft.com/office/drawing/2014/main" id="{4A79AF8E-6E81-4DFC-B09E-AED32A9D8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5737225"/>
            <a:ext cx="21018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Trockenbau zum Erstellen von Unterdächern, </a:t>
            </a:r>
            <a:r>
              <a:rPr lang="de-DE" altLang="de-DE" sz="1100" dirty="0" err="1"/>
              <a:t>Wärmedäm-mungen</a:t>
            </a:r>
            <a:r>
              <a:rPr lang="de-DE" altLang="de-DE" sz="1100" dirty="0"/>
              <a:t>, Abdichtungen</a:t>
            </a:r>
            <a:endParaRPr lang="de-CH" altLang="de-DE" sz="1100" dirty="0"/>
          </a:p>
        </p:txBody>
      </p:sp>
      <p:sp>
        <p:nvSpPr>
          <p:cNvPr id="11278" name="Textfeld 23">
            <a:extLst>
              <a:ext uri="{FF2B5EF4-FFF2-40B4-BE49-F238E27FC236}">
                <a16:creationId xmlns:a16="http://schemas.microsoft.com/office/drawing/2014/main" id="{76CF2255-25F6-4B21-BADD-C236CD00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732463"/>
            <a:ext cx="21129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Pläne lesen, Material </a:t>
            </a:r>
            <a:r>
              <a:rPr lang="de-DE" altLang="de-DE" sz="1100" dirty="0" err="1"/>
              <a:t>berech-nen</a:t>
            </a:r>
            <a:r>
              <a:rPr lang="de-DE" altLang="de-DE" sz="1100" dirty="0"/>
              <a:t>, selbst Skizzen, Pläne und Zeichnungen erstellen</a:t>
            </a:r>
            <a:endParaRPr lang="de-CH" altLang="de-DE" sz="1100" dirty="0"/>
          </a:p>
        </p:txBody>
      </p:sp>
      <p:pic>
        <p:nvPicPr>
          <p:cNvPr id="11279" name="Grafik 3" descr="Ein Bild, das draußen, Himmel, Boden, Mann enthält.&#10;&#10;Automatisch generierte Beschreibung">
            <a:extLst>
              <a:ext uri="{FF2B5EF4-FFF2-40B4-BE49-F238E27FC236}">
                <a16:creationId xmlns:a16="http://schemas.microsoft.com/office/drawing/2014/main" id="{49525190-CB29-40A7-98F5-38CD6A13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1914525"/>
            <a:ext cx="4395788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2">
            <a:extLst>
              <a:ext uri="{FF2B5EF4-FFF2-40B4-BE49-F238E27FC236}">
                <a16:creationId xmlns:a16="http://schemas.microsoft.com/office/drawing/2014/main" id="{0F2F9FF2-0FAC-4EC7-8970-B832F3975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892300"/>
            <a:ext cx="2736998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DE" altLang="de-DE" sz="1200" b="1" dirty="0">
                <a:solidFill>
                  <a:srgbClr val="0070C0"/>
                </a:solidFill>
              </a:rPr>
              <a:t>Der berühmteste Dachdecker Witz:</a:t>
            </a:r>
          </a:p>
          <a:p>
            <a:pPr>
              <a:spcBef>
                <a:spcPct val="0"/>
              </a:spcBef>
              <a:buClr>
                <a:srgbClr val="FFFF00"/>
              </a:buClr>
            </a:pPr>
            <a:endParaRPr lang="de-DE" altLang="de-DE" sz="1100" dirty="0"/>
          </a:p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DE" altLang="de-DE" sz="1100" dirty="0"/>
              <a:t>Zwei Dachdecker sitzen auf einem Kirchendach, als sie unten einen Krankenwagen und den Notarzt heranrasen sehen. </a:t>
            </a:r>
          </a:p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DE" altLang="de-DE" sz="1100" dirty="0"/>
              <a:t> </a:t>
            </a:r>
          </a:p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DE" altLang="de-DE" sz="1100" dirty="0"/>
              <a:t>"Donnerwetter", sagt der eine, "sind die Jungs heute wieder schnell. Mir ist erst vor 2 Minuten der Hammer heruntergefallen!"</a:t>
            </a:r>
          </a:p>
        </p:txBody>
      </p:sp>
      <p:pic>
        <p:nvPicPr>
          <p:cNvPr id="15" name="videoplayback.mp4">
            <a:hlinkClick r:id="" action="ppaction://media"/>
            <a:extLst>
              <a:ext uri="{FF2B5EF4-FFF2-40B4-BE49-F238E27FC236}">
                <a16:creationId xmlns:a16="http://schemas.microsoft.com/office/drawing/2014/main" id="{2C9BD04C-A022-4BCC-BE80-B36A6D0AB0AE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>
                  <p14:fade in="250" out="250"/>
                </p14:media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54" y="3037681"/>
            <a:ext cx="10731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>
            <a:hlinkClick r:id="rId11" action="ppaction://hlinksldjump"/>
            <a:extLst>
              <a:ext uri="{FF2B5EF4-FFF2-40B4-BE49-F238E27FC236}">
                <a16:creationId xmlns:a16="http://schemas.microsoft.com/office/drawing/2014/main" id="{39F21178-3909-4695-887E-ED303CEF2D32}"/>
              </a:ext>
            </a:extLst>
          </p:cNvPr>
          <p:cNvSpPr txBox="1"/>
          <p:nvPr/>
        </p:nvSpPr>
        <p:spPr>
          <a:xfrm>
            <a:off x="2224881" y="6446758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Zurück zur Übersicht</a:t>
            </a:r>
          </a:p>
        </p:txBody>
      </p:sp>
      <p:sp>
        <p:nvSpPr>
          <p:cNvPr id="19" name="Textfeld 18">
            <a:hlinkClick r:id="rId12" action="ppaction://hlinksldjump"/>
            <a:extLst>
              <a:ext uri="{FF2B5EF4-FFF2-40B4-BE49-F238E27FC236}">
                <a16:creationId xmlns:a16="http://schemas.microsoft.com/office/drawing/2014/main" id="{2CC95046-6119-4B9C-AC7D-6C0CE25A8865}"/>
              </a:ext>
            </a:extLst>
          </p:cNvPr>
          <p:cNvSpPr txBox="1"/>
          <p:nvPr/>
        </p:nvSpPr>
        <p:spPr>
          <a:xfrm>
            <a:off x="4747845" y="6445533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Link zum Flipping-Book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52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243" grpId="0"/>
      <p:bldP spid="11275" grpId="0"/>
      <p:bldP spid="11276" grpId="0"/>
      <p:bldP spid="11277" grpId="0"/>
      <p:bldP spid="11278" grpId="0"/>
      <p:bldP spid="11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86B912A3-2724-4446-9728-FD97D394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14388"/>
            <a:ext cx="7021513" cy="2192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Sie </a:t>
            </a:r>
            <a:r>
              <a:rPr lang="de-DE" altLang="de-DE" sz="1400" b="1" dirty="0">
                <a:solidFill>
                  <a:srgbClr val="FF0000"/>
                </a:solidFill>
              </a:rPr>
              <a:t>gestalten, produzieren und montieren Beschriftungen</a:t>
            </a:r>
            <a:r>
              <a:rPr lang="de-DE" altLang="de-DE" sz="1400" dirty="0"/>
              <a:t> für Fassaden, Fahrzeuge, Schaufenster, Wer­be- und Bautafeln, Messestände, Informations- und Orientierungssysteme etc. Die Konzepte dazu erarbeiten sie entweder selbst nach Kundenvorgaben oder übernehmen sie von Grafikateliers und Werbeagenturen. </a:t>
            </a:r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endParaRPr lang="de-DE" altLang="de-DE" sz="1400" dirty="0"/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In der Arbeitsvorbereitung stellen sie alle für die Produktion notwendigen Unterlagen bereit. Sie bestimmen geeignete </a:t>
            </a:r>
            <a:r>
              <a:rPr lang="de-DE" altLang="de-DE" sz="1400" b="1" dirty="0">
                <a:solidFill>
                  <a:srgbClr val="FF0000"/>
                </a:solidFill>
              </a:rPr>
              <a:t>Werkstoffe, Produktions- und Befestigungs-techniken </a:t>
            </a:r>
            <a:r>
              <a:rPr lang="de-DE" altLang="de-DE" sz="1400" dirty="0"/>
              <a:t>und erstellen eine detaillierte </a:t>
            </a:r>
            <a:r>
              <a:rPr lang="de-DE" altLang="de-DE" sz="1400" b="1" dirty="0">
                <a:solidFill>
                  <a:srgbClr val="FF0000"/>
                </a:solidFill>
              </a:rPr>
              <a:t>Arbeits- und Terminplanung</a:t>
            </a:r>
            <a:r>
              <a:rPr lang="de-DE" altLang="de-DE" sz="1400" dirty="0"/>
              <a:t>. Dabei achten sie auf die Einhaltung der </a:t>
            </a:r>
            <a:r>
              <a:rPr lang="de-DE" altLang="de-DE" sz="1400" b="1" dirty="0">
                <a:solidFill>
                  <a:srgbClr val="FF0000"/>
                </a:solidFill>
              </a:rPr>
              <a:t>kalkulierten Kosten</a:t>
            </a:r>
            <a:r>
              <a:rPr lang="de-DE" altLang="de-DE" sz="1400" dirty="0"/>
              <a:t>.</a:t>
            </a:r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endParaRPr lang="de-CH" altLang="de-DE" sz="1050" dirty="0"/>
          </a:p>
        </p:txBody>
      </p:sp>
      <p:sp>
        <p:nvSpPr>
          <p:cNvPr id="8" name="AutoForm 2">
            <a:extLst>
              <a:ext uri="{FF2B5EF4-FFF2-40B4-BE49-F238E27FC236}">
                <a16:creationId xmlns:a16="http://schemas.microsoft.com/office/drawing/2014/main" id="{2E888B95-9074-4EDC-B4C8-BD26E23C096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0019" y="48419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CH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nfo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E31072C5-F163-4F14-9A8C-4838A50B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04775"/>
            <a:ext cx="6251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CH" altLang="de-DE" sz="2800" b="1" dirty="0">
                <a:solidFill>
                  <a:srgbClr val="333399"/>
                </a:solidFill>
              </a:rPr>
              <a:t>Berufe – Gestalter/in Werbetechnik </a:t>
            </a:r>
          </a:p>
        </p:txBody>
      </p:sp>
      <p:sp>
        <p:nvSpPr>
          <p:cNvPr id="7" name="AutoForm 2">
            <a:extLst>
              <a:ext uri="{FF2B5EF4-FFF2-40B4-BE49-F238E27FC236}">
                <a16:creationId xmlns:a16="http://schemas.microsoft.com/office/drawing/2014/main" id="{038B688D-5481-4CCC-8387-F28A3F5A0D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0019" y="1389857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lang="de-CH" sz="11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Folgt am Ende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4" name="Grafik 9">
            <a:extLst>
              <a:ext uri="{FF2B5EF4-FFF2-40B4-BE49-F238E27FC236}">
                <a16:creationId xmlns:a16="http://schemas.microsoft.com/office/drawing/2014/main" id="{FC203550-1E4E-43C9-A61B-C3034CC2C8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305300"/>
            <a:ext cx="2016125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Grafik 11">
            <a:extLst>
              <a:ext uri="{FF2B5EF4-FFF2-40B4-BE49-F238E27FC236}">
                <a16:creationId xmlns:a16="http://schemas.microsoft.com/office/drawing/2014/main" id="{24D9D656-8596-4EF8-A5B9-4468DEC6D7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988" y="4305300"/>
            <a:ext cx="2016125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Grafik 13">
            <a:extLst>
              <a:ext uri="{FF2B5EF4-FFF2-40B4-BE49-F238E27FC236}">
                <a16:creationId xmlns:a16="http://schemas.microsoft.com/office/drawing/2014/main" id="{2ECFE1B9-94EE-4CEE-AD56-F80BF862EC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4305300"/>
            <a:ext cx="2012950" cy="13430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Grafik 15">
            <a:extLst>
              <a:ext uri="{FF2B5EF4-FFF2-40B4-BE49-F238E27FC236}">
                <a16:creationId xmlns:a16="http://schemas.microsoft.com/office/drawing/2014/main" id="{5D181D91-65E3-4DC2-95F3-22BE123C8C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4305300"/>
            <a:ext cx="2016125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Textfeld 17">
            <a:extLst>
              <a:ext uri="{FF2B5EF4-FFF2-40B4-BE49-F238E27FC236}">
                <a16:creationId xmlns:a16="http://schemas.microsoft.com/office/drawing/2014/main" id="{E2448649-33B9-447B-AC21-AB3789073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5741988"/>
            <a:ext cx="2006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/>
              <a:t>Anbringen von Hinweistafeln oder die sturmsichere Instal-lation von Werbebannern</a:t>
            </a:r>
            <a:endParaRPr lang="de-CH" altLang="de-DE" sz="1100"/>
          </a:p>
        </p:txBody>
      </p:sp>
      <p:sp>
        <p:nvSpPr>
          <p:cNvPr id="12300" name="Textfeld 21">
            <a:extLst>
              <a:ext uri="{FF2B5EF4-FFF2-40B4-BE49-F238E27FC236}">
                <a16:creationId xmlns:a16="http://schemas.microsoft.com/office/drawing/2014/main" id="{D9C070A9-5695-41E2-94F3-EDDC63E8C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40400"/>
            <a:ext cx="2006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/>
              <a:t>Computer, Plotter oder Laserschneidemaschine steuern und fahren</a:t>
            </a:r>
            <a:endParaRPr lang="de-CH" altLang="de-DE" sz="1100"/>
          </a:p>
        </p:txBody>
      </p:sp>
      <p:sp>
        <p:nvSpPr>
          <p:cNvPr id="12301" name="Textfeld 22">
            <a:extLst>
              <a:ext uri="{FF2B5EF4-FFF2-40B4-BE49-F238E27FC236}">
                <a16:creationId xmlns:a16="http://schemas.microsoft.com/office/drawing/2014/main" id="{AC2F6CCF-C37D-4B12-B1C3-6777F4420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5737225"/>
            <a:ext cx="20081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/>
              <a:t>Formatieren der Texte und Bilder, Daten für Drucker und Schneidmaschinen rechnen</a:t>
            </a:r>
            <a:endParaRPr lang="de-CH" altLang="de-DE" sz="1100"/>
          </a:p>
        </p:txBody>
      </p:sp>
      <p:sp>
        <p:nvSpPr>
          <p:cNvPr id="12302" name="Textfeld 23">
            <a:extLst>
              <a:ext uri="{FF2B5EF4-FFF2-40B4-BE49-F238E27FC236}">
                <a16:creationId xmlns:a16="http://schemas.microsoft.com/office/drawing/2014/main" id="{94312920-D794-429D-8FFF-C91B1925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732463"/>
            <a:ext cx="21129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Mit Kunden die Bedürfnisse, das Budget und den Zeitplan besprechen</a:t>
            </a:r>
            <a:endParaRPr lang="de-CH" altLang="de-DE" sz="1100" dirty="0"/>
          </a:p>
        </p:txBody>
      </p:sp>
      <p:pic>
        <p:nvPicPr>
          <p:cNvPr id="12303" name="Grafik 2">
            <a:extLst>
              <a:ext uri="{FF2B5EF4-FFF2-40B4-BE49-F238E27FC236}">
                <a16:creationId xmlns:a16="http://schemas.microsoft.com/office/drawing/2014/main" id="{96A2729E-2585-4041-9C95-781CF5AA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" y="2871788"/>
            <a:ext cx="681513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Werbetechnik.mp4">
            <a:hlinkClick r:id="" action="ppaction://media"/>
            <a:extLst>
              <a:ext uri="{FF2B5EF4-FFF2-40B4-BE49-F238E27FC236}">
                <a16:creationId xmlns:a16="http://schemas.microsoft.com/office/drawing/2014/main" id="{1259C98E-F823-4CD4-B8DF-7C0D4F989B31}"/>
              </a:ext>
            </a:extLst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11694" end="21470"/>
                </p14:media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00" y="2636912"/>
            <a:ext cx="10810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>
            <a:hlinkClick r:id="rId11" action="ppaction://hlinksldjump"/>
            <a:extLst>
              <a:ext uri="{FF2B5EF4-FFF2-40B4-BE49-F238E27FC236}">
                <a16:creationId xmlns:a16="http://schemas.microsoft.com/office/drawing/2014/main" id="{6DEB7F1B-36D6-4BC0-9093-9BBBAFB3CC2F}"/>
              </a:ext>
            </a:extLst>
          </p:cNvPr>
          <p:cNvSpPr txBox="1"/>
          <p:nvPr/>
        </p:nvSpPr>
        <p:spPr>
          <a:xfrm>
            <a:off x="2224881" y="6446758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Zurück zur Übersicht</a:t>
            </a:r>
          </a:p>
        </p:txBody>
      </p:sp>
      <p:sp>
        <p:nvSpPr>
          <p:cNvPr id="19" name="Textfeld 18">
            <a:hlinkClick r:id="rId12" action="ppaction://hlinksldjump"/>
            <a:extLst>
              <a:ext uri="{FF2B5EF4-FFF2-40B4-BE49-F238E27FC236}">
                <a16:creationId xmlns:a16="http://schemas.microsoft.com/office/drawing/2014/main" id="{C0B7DB09-8002-45AC-BEDC-8854E594AE4A}"/>
              </a:ext>
            </a:extLst>
          </p:cNvPr>
          <p:cNvSpPr txBox="1"/>
          <p:nvPr/>
        </p:nvSpPr>
        <p:spPr>
          <a:xfrm>
            <a:off x="4747845" y="6445533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Link zum Flipping-Book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899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299" grpId="0"/>
      <p:bldP spid="12300" grpId="0"/>
      <p:bldP spid="12301" grpId="0"/>
      <p:bldP spid="123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86B912A3-2724-4446-9728-FD97D394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14388"/>
            <a:ext cx="7021513" cy="2893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Informatiker/innen der </a:t>
            </a:r>
            <a:r>
              <a:rPr lang="de-DE" altLang="de-DE" sz="1400" b="1" dirty="0">
                <a:solidFill>
                  <a:srgbClr val="FF0000"/>
                </a:solidFill>
              </a:rPr>
              <a:t>Fachrichtung Applikationsentwicklung </a:t>
            </a:r>
            <a:r>
              <a:rPr lang="de-DE" altLang="de-DE" sz="1400" dirty="0"/>
              <a:t>realisieren Software-lösungen für neue oder veränderte Produkte oder Abläufe. Sie analysieren die  Wünsche der Auftraggeber und halten die Anforderungen an das Programm fest.</a:t>
            </a:r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endParaRPr lang="de-DE" altLang="de-DE" sz="1400" dirty="0"/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Informatiker/innen der </a:t>
            </a:r>
            <a:r>
              <a:rPr lang="de-DE" altLang="de-DE" sz="1400" b="1" dirty="0">
                <a:solidFill>
                  <a:srgbClr val="FF0000"/>
                </a:solidFill>
              </a:rPr>
              <a:t>Fachrichtung Systemtechnik </a:t>
            </a:r>
            <a:r>
              <a:rPr lang="de-DE" altLang="de-DE" sz="1400" dirty="0"/>
              <a:t>sind zuständig für den Aufbau und die Wartung von Informatiksystemen. Sie wählen die geeignete Hard- und Software für ihre Auftraggeberinnen aus. Dann installieren sie PC-Arbeitsplätze, Drucker und Server und nehmen sie in Betrieb.</a:t>
            </a:r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endParaRPr lang="de-DE" altLang="de-DE" sz="1400" dirty="0"/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Informatiker/innen der </a:t>
            </a:r>
            <a:r>
              <a:rPr lang="de-DE" altLang="de-DE" sz="1400" b="1" dirty="0">
                <a:solidFill>
                  <a:srgbClr val="FF0000"/>
                </a:solidFill>
              </a:rPr>
              <a:t>Fachrichtung Betriebsinformatik </a:t>
            </a:r>
            <a:r>
              <a:rPr lang="de-DE" altLang="de-DE" sz="1400" dirty="0"/>
              <a:t>durchleuchten Probleme und erstellen Lösungsvorschläge mittels Informatikwerkzeugen. Sie stellen PC-Arbeits-plätze bereit, indem sie Hard- und Software installieren. Sie nehmen auch Server und ICT-Netzwerke (LAN, WLAN) in Betrieb, überwachen diese und entwickeln sie weiter. </a:t>
            </a:r>
            <a:endParaRPr lang="de-CH" altLang="de-DE" sz="1050" dirty="0"/>
          </a:p>
        </p:txBody>
      </p:sp>
      <p:sp>
        <p:nvSpPr>
          <p:cNvPr id="8" name="AutoForm 2">
            <a:extLst>
              <a:ext uri="{FF2B5EF4-FFF2-40B4-BE49-F238E27FC236}">
                <a16:creationId xmlns:a16="http://schemas.microsoft.com/office/drawing/2014/main" id="{2E888B95-9074-4EDC-B4C8-BD26E23C096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0019" y="48419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CH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nfo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E31072C5-F163-4F14-9A8C-4838A50B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04775"/>
            <a:ext cx="421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CH" altLang="de-DE" sz="2800" b="1" dirty="0">
                <a:solidFill>
                  <a:srgbClr val="333399"/>
                </a:solidFill>
              </a:rPr>
              <a:t>Berufe – </a:t>
            </a:r>
            <a:r>
              <a:rPr lang="de-DE" altLang="de-DE" sz="2800" b="1" dirty="0">
                <a:solidFill>
                  <a:srgbClr val="333399"/>
                </a:solidFill>
              </a:rPr>
              <a:t>Informatiker/in</a:t>
            </a:r>
            <a:endParaRPr lang="de-CH" altLang="de-DE" sz="2800" b="1" dirty="0">
              <a:solidFill>
                <a:srgbClr val="333399"/>
              </a:solidFill>
            </a:endParaRPr>
          </a:p>
        </p:txBody>
      </p:sp>
      <p:sp>
        <p:nvSpPr>
          <p:cNvPr id="7" name="AutoForm 2">
            <a:extLst>
              <a:ext uri="{FF2B5EF4-FFF2-40B4-BE49-F238E27FC236}">
                <a16:creationId xmlns:a16="http://schemas.microsoft.com/office/drawing/2014/main" id="{038B688D-5481-4CCC-8387-F28A3F5A0D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0019" y="1389857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lang="de-CH" sz="11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Folgt am Ende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4" name="Grafik 9">
            <a:extLst>
              <a:ext uri="{FF2B5EF4-FFF2-40B4-BE49-F238E27FC236}">
                <a16:creationId xmlns:a16="http://schemas.microsoft.com/office/drawing/2014/main" id="{FC203550-1E4E-43C9-A61B-C3034CC2C8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132" y="4305300"/>
            <a:ext cx="2015911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Grafik 11">
            <a:extLst>
              <a:ext uri="{FF2B5EF4-FFF2-40B4-BE49-F238E27FC236}">
                <a16:creationId xmlns:a16="http://schemas.microsoft.com/office/drawing/2014/main" id="{24D9D656-8596-4EF8-A5B9-4468DEC6D7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6988" y="4311277"/>
            <a:ext cx="2016125" cy="133265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Grafik 13">
            <a:extLst>
              <a:ext uri="{FF2B5EF4-FFF2-40B4-BE49-F238E27FC236}">
                <a16:creationId xmlns:a16="http://schemas.microsoft.com/office/drawing/2014/main" id="{2ECFE1B9-94EE-4CEE-AD56-F80BF862EC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1063" y="4305494"/>
            <a:ext cx="2012950" cy="13426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Grafik 15">
            <a:extLst>
              <a:ext uri="{FF2B5EF4-FFF2-40B4-BE49-F238E27FC236}">
                <a16:creationId xmlns:a16="http://schemas.microsoft.com/office/drawing/2014/main" id="{5D181D91-65E3-4DC2-95F3-22BE123C8C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5351" y="4305300"/>
            <a:ext cx="1923623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Textfeld 17">
            <a:extLst>
              <a:ext uri="{FF2B5EF4-FFF2-40B4-BE49-F238E27FC236}">
                <a16:creationId xmlns:a16="http://schemas.microsoft.com/office/drawing/2014/main" id="{E2448649-33B9-447B-AC21-AB3789073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5741988"/>
            <a:ext cx="2006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Intensiv kommunizieren, Lösungen verbessern, upgraden und schützen</a:t>
            </a:r>
            <a:endParaRPr lang="de-CH" altLang="de-DE" sz="1100" dirty="0"/>
          </a:p>
        </p:txBody>
      </p:sp>
      <p:sp>
        <p:nvSpPr>
          <p:cNvPr id="12300" name="Textfeld 21">
            <a:extLst>
              <a:ext uri="{FF2B5EF4-FFF2-40B4-BE49-F238E27FC236}">
                <a16:creationId xmlns:a16="http://schemas.microsoft.com/office/drawing/2014/main" id="{D9C070A9-5695-41E2-94F3-EDDC63E8C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40400"/>
            <a:ext cx="2006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Netzwerke installieren und warten, Komponenten verbinden  und testen</a:t>
            </a:r>
            <a:endParaRPr lang="de-CH" altLang="de-DE" sz="1100" dirty="0"/>
          </a:p>
        </p:txBody>
      </p:sp>
      <p:sp>
        <p:nvSpPr>
          <p:cNvPr id="12301" name="Textfeld 22">
            <a:extLst>
              <a:ext uri="{FF2B5EF4-FFF2-40B4-BE49-F238E27FC236}">
                <a16:creationId xmlns:a16="http://schemas.microsoft.com/office/drawing/2014/main" id="{AC2F6CCF-C37D-4B12-B1C3-6777F4420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5737225"/>
            <a:ext cx="20081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Projektplanung. Lösungen kreieren und visualisieren in Teamarbeit</a:t>
            </a:r>
            <a:endParaRPr lang="de-CH" altLang="de-DE" sz="1100" dirty="0"/>
          </a:p>
        </p:txBody>
      </p:sp>
      <p:sp>
        <p:nvSpPr>
          <p:cNvPr id="12302" name="Textfeld 23">
            <a:extLst>
              <a:ext uri="{FF2B5EF4-FFF2-40B4-BE49-F238E27FC236}">
                <a16:creationId xmlns:a16="http://schemas.microsoft.com/office/drawing/2014/main" id="{94312920-D794-429D-8FFF-C91B1925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732463"/>
            <a:ext cx="21129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Programme für Kunden oder als Arbeitsinstrumente für Mitarbeitende.</a:t>
            </a:r>
            <a:endParaRPr lang="de-CH" altLang="de-DE" sz="1100" dirty="0"/>
          </a:p>
        </p:txBody>
      </p:sp>
      <p:pic>
        <p:nvPicPr>
          <p:cNvPr id="2" name="Informatiker EFZ, Informatikerin EFZ (4-jährige Lehre)">
            <a:hlinkClick r:id="" action="ppaction://media"/>
            <a:extLst>
              <a:ext uri="{FF2B5EF4-FFF2-40B4-BE49-F238E27FC236}">
                <a16:creationId xmlns:a16="http://schemas.microsoft.com/office/drawing/2014/main" id="{D519D266-9883-488C-9042-188F95B207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3154" end="5696"/>
                </p14:media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6200" y="2597332"/>
            <a:ext cx="1081087" cy="866962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6" name="Textfeld 15">
            <a:hlinkClick r:id="rId10" action="ppaction://hlinksldjump"/>
            <a:extLst>
              <a:ext uri="{FF2B5EF4-FFF2-40B4-BE49-F238E27FC236}">
                <a16:creationId xmlns:a16="http://schemas.microsoft.com/office/drawing/2014/main" id="{23BACDD2-842F-4987-8E95-3AEA3FE62CE2}"/>
              </a:ext>
            </a:extLst>
          </p:cNvPr>
          <p:cNvSpPr txBox="1"/>
          <p:nvPr/>
        </p:nvSpPr>
        <p:spPr>
          <a:xfrm>
            <a:off x="2224881" y="6446758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Zurück zur Übersicht</a:t>
            </a:r>
          </a:p>
        </p:txBody>
      </p:sp>
      <p:sp>
        <p:nvSpPr>
          <p:cNvPr id="17" name="Textfeld 16">
            <a:hlinkClick r:id="rId11" action="ppaction://hlinksldjump"/>
            <a:extLst>
              <a:ext uri="{FF2B5EF4-FFF2-40B4-BE49-F238E27FC236}">
                <a16:creationId xmlns:a16="http://schemas.microsoft.com/office/drawing/2014/main" id="{95579370-C63C-42E2-83C5-7A6D452272F3}"/>
              </a:ext>
            </a:extLst>
          </p:cNvPr>
          <p:cNvSpPr txBox="1"/>
          <p:nvPr/>
        </p:nvSpPr>
        <p:spPr>
          <a:xfrm>
            <a:off x="4747845" y="6445533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Link zum Flipping-Book</a:t>
            </a:r>
          </a:p>
        </p:txBody>
      </p:sp>
    </p:spTree>
    <p:extLst>
      <p:ext uri="{BB962C8B-B14F-4D97-AF65-F5344CB8AC3E}">
        <p14:creationId xmlns:p14="http://schemas.microsoft.com/office/powerpoint/2010/main" val="24121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8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299" grpId="0"/>
      <p:bldP spid="12300" grpId="0"/>
      <p:bldP spid="12301" grpId="0"/>
      <p:bldP spid="123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86B912A3-2724-4446-9728-FD97D394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244" y="820165"/>
            <a:ext cx="3925193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Im Zentrum der Arbeit von Kaufleuten der Handelsbranche steht das </a:t>
            </a:r>
            <a:r>
              <a:rPr lang="de-DE" altLang="de-DE" sz="1400" b="1" dirty="0">
                <a:solidFill>
                  <a:srgbClr val="FF0000"/>
                </a:solidFill>
              </a:rPr>
              <a:t>Verkaufen verschiedenster Produkte</a:t>
            </a:r>
            <a:r>
              <a:rPr lang="de-DE" altLang="de-DE" sz="1400" dirty="0"/>
              <a:t>. Dazu gehören zum Beispiel Nahrungsmittel, Haushaltartikel, Bekleidung, Hygieneerzeugnisse, Rohstoffe, Maschinen, Autos, Eisenwaren und Gesundheits­produkte.</a:t>
            </a:r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endParaRPr lang="de-DE" altLang="de-DE" sz="1400" dirty="0"/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Kaufleute Handel klären die </a:t>
            </a:r>
            <a:r>
              <a:rPr lang="de-DE" altLang="de-DE" sz="1400" b="1" dirty="0">
                <a:solidFill>
                  <a:srgbClr val="FF0000"/>
                </a:solidFill>
              </a:rPr>
              <a:t>Wünsche der Kundschaft </a:t>
            </a:r>
            <a:r>
              <a:rPr lang="de-DE" altLang="de-DE" sz="1400" dirty="0"/>
              <a:t>ab und stellen für sie ein individuelles Angebot zusammen. Sie empfangen die Interessenten/innen im Unternehmen und </a:t>
            </a:r>
            <a:r>
              <a:rPr lang="de-DE" altLang="de-DE" sz="1400" b="1" dirty="0">
                <a:solidFill>
                  <a:srgbClr val="FF0000"/>
                </a:solidFill>
              </a:rPr>
              <a:t>geben Auskunft über die Beschaffenheit, Eigenart und Verwendung der angebotenen Erzeugnisse</a:t>
            </a:r>
            <a:r>
              <a:rPr lang="de-DE" altLang="de-DE" sz="1400" dirty="0"/>
              <a:t>.</a:t>
            </a:r>
            <a:endParaRPr lang="de-CH" altLang="de-DE" sz="1050" dirty="0"/>
          </a:p>
        </p:txBody>
      </p:sp>
      <p:sp>
        <p:nvSpPr>
          <p:cNvPr id="8" name="AutoForm 2">
            <a:extLst>
              <a:ext uri="{FF2B5EF4-FFF2-40B4-BE49-F238E27FC236}">
                <a16:creationId xmlns:a16="http://schemas.microsoft.com/office/drawing/2014/main" id="{2E888B95-9074-4EDC-B4C8-BD26E23C096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0019" y="48419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CH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nfo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E31072C5-F163-4F14-9A8C-4838A50B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04775"/>
            <a:ext cx="4661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CH" altLang="de-DE" sz="2800" b="1" dirty="0">
                <a:solidFill>
                  <a:srgbClr val="333399"/>
                </a:solidFill>
              </a:rPr>
              <a:t>Berufe – Kaufleute Handel</a:t>
            </a:r>
          </a:p>
        </p:txBody>
      </p:sp>
      <p:sp>
        <p:nvSpPr>
          <p:cNvPr id="7" name="AutoForm 2">
            <a:extLst>
              <a:ext uri="{FF2B5EF4-FFF2-40B4-BE49-F238E27FC236}">
                <a16:creationId xmlns:a16="http://schemas.microsoft.com/office/drawing/2014/main" id="{038B688D-5481-4CCC-8387-F28A3F5A0D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0019" y="1389857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lang="de-CH" sz="11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Folgt am Ende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4" name="Grafik 9">
            <a:extLst>
              <a:ext uri="{FF2B5EF4-FFF2-40B4-BE49-F238E27FC236}">
                <a16:creationId xmlns:a16="http://schemas.microsoft.com/office/drawing/2014/main" id="{FC203550-1E4E-43C9-A61B-C3034CC2C8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628" y="4315645"/>
            <a:ext cx="2014082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Grafik 11">
            <a:extLst>
              <a:ext uri="{FF2B5EF4-FFF2-40B4-BE49-F238E27FC236}">
                <a16:creationId xmlns:a16="http://schemas.microsoft.com/office/drawing/2014/main" id="{24D9D656-8596-4EF8-A5B9-4468DEC6D7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7095" y="4305300"/>
            <a:ext cx="2015911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Grafik 13">
            <a:extLst>
              <a:ext uri="{FF2B5EF4-FFF2-40B4-BE49-F238E27FC236}">
                <a16:creationId xmlns:a16="http://schemas.microsoft.com/office/drawing/2014/main" id="{2ECFE1B9-94EE-4CEE-AD56-F80BF862EC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4305299"/>
            <a:ext cx="2025080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Grafik 15">
            <a:extLst>
              <a:ext uri="{FF2B5EF4-FFF2-40B4-BE49-F238E27FC236}">
                <a16:creationId xmlns:a16="http://schemas.microsoft.com/office/drawing/2014/main" id="{5D181D91-65E3-4DC2-95F3-22BE123C8CC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9100" y="4315645"/>
            <a:ext cx="2016125" cy="13239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Textfeld 17">
            <a:extLst>
              <a:ext uri="{FF2B5EF4-FFF2-40B4-BE49-F238E27FC236}">
                <a16:creationId xmlns:a16="http://schemas.microsoft.com/office/drawing/2014/main" id="{E2448649-33B9-447B-AC21-AB3789073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5741988"/>
            <a:ext cx="2006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Verfügbarkeiten, Lager-bestände prüfen, Lieferungen auslösen und verrechnen</a:t>
            </a:r>
            <a:endParaRPr lang="de-CH" altLang="de-DE" sz="1100" dirty="0"/>
          </a:p>
        </p:txBody>
      </p:sp>
      <p:sp>
        <p:nvSpPr>
          <p:cNvPr id="12300" name="Textfeld 21">
            <a:extLst>
              <a:ext uri="{FF2B5EF4-FFF2-40B4-BE49-F238E27FC236}">
                <a16:creationId xmlns:a16="http://schemas.microsoft.com/office/drawing/2014/main" id="{D9C070A9-5695-41E2-94F3-EDDC63E8C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40400"/>
            <a:ext cx="2006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Verhandeln, ev. in </a:t>
            </a:r>
            <a:r>
              <a:rPr lang="de-DE" altLang="de-DE" sz="1100" dirty="0" err="1"/>
              <a:t>verschie</a:t>
            </a:r>
            <a:r>
              <a:rPr lang="de-DE" altLang="de-DE" sz="1100" dirty="0"/>
              <a:t>-denen Sprachen, anbieten und verkaufen</a:t>
            </a:r>
            <a:endParaRPr lang="de-CH" altLang="de-DE" sz="1100" dirty="0"/>
          </a:p>
        </p:txBody>
      </p:sp>
      <p:sp>
        <p:nvSpPr>
          <p:cNvPr id="12301" name="Textfeld 22">
            <a:extLst>
              <a:ext uri="{FF2B5EF4-FFF2-40B4-BE49-F238E27FC236}">
                <a16:creationId xmlns:a16="http://schemas.microsoft.com/office/drawing/2014/main" id="{AC2F6CCF-C37D-4B12-B1C3-6777F4420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447" y="5755529"/>
            <a:ext cx="20081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Kunden informieren, Termine fixieren und wahrnehmen, Abschlüsse erzielen</a:t>
            </a:r>
            <a:endParaRPr lang="de-CH" altLang="de-DE" sz="1100" dirty="0"/>
          </a:p>
        </p:txBody>
      </p:sp>
      <p:sp>
        <p:nvSpPr>
          <p:cNvPr id="12302" name="Textfeld 23">
            <a:extLst>
              <a:ext uri="{FF2B5EF4-FFF2-40B4-BE49-F238E27FC236}">
                <a16:creationId xmlns:a16="http://schemas.microsoft.com/office/drawing/2014/main" id="{94312920-D794-429D-8FFF-C91B1925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732463"/>
            <a:ext cx="21129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Einkauf mit Lieferanten klären, Verträge, Termine, Logistik organisieren</a:t>
            </a:r>
            <a:endParaRPr lang="de-CH" altLang="de-DE" sz="1100" dirty="0"/>
          </a:p>
        </p:txBody>
      </p:sp>
      <p:pic>
        <p:nvPicPr>
          <p:cNvPr id="3" name="Grafik 2" descr="Ein Bild, das Himmel, Straße, draußen, Ebene enthält.&#10;&#10;Automatisch generierte Beschreibung">
            <a:extLst>
              <a:ext uri="{FF2B5EF4-FFF2-40B4-BE49-F238E27FC236}">
                <a16:creationId xmlns:a16="http://schemas.microsoft.com/office/drawing/2014/main" id="{4A70A10B-28C9-406E-9751-0F63DDEF071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5" y="1102471"/>
            <a:ext cx="3302915" cy="2629946"/>
          </a:xfrm>
          <a:prstGeom prst="rect">
            <a:avLst/>
          </a:prstGeom>
        </p:spPr>
      </p:pic>
      <p:pic>
        <p:nvPicPr>
          <p:cNvPr id="5" name="Berufsportrait- Kaufmann öffentlicher Verkehr - login Berufsbildung">
            <a:hlinkClick r:id="" action="ppaction://media"/>
            <a:extLst>
              <a:ext uri="{FF2B5EF4-FFF2-40B4-BE49-F238E27FC236}">
                <a16:creationId xmlns:a16="http://schemas.microsoft.com/office/drawing/2014/main" id="{C6C13536-D58B-492F-8F3A-7D8CB59D16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4138" y="2677336"/>
            <a:ext cx="1081087" cy="720724"/>
          </a:xfrm>
          <a:prstGeom prst="rect">
            <a:avLst/>
          </a:prstGeom>
        </p:spPr>
      </p:pic>
      <p:sp>
        <p:nvSpPr>
          <p:cNvPr id="17" name="Textfeld 16">
            <a:hlinkClick r:id="rId13" action="ppaction://hlinksldjump"/>
            <a:extLst>
              <a:ext uri="{FF2B5EF4-FFF2-40B4-BE49-F238E27FC236}">
                <a16:creationId xmlns:a16="http://schemas.microsoft.com/office/drawing/2014/main" id="{82D67CAA-2BF6-401C-9DCD-775B72431D93}"/>
              </a:ext>
            </a:extLst>
          </p:cNvPr>
          <p:cNvSpPr txBox="1"/>
          <p:nvPr/>
        </p:nvSpPr>
        <p:spPr>
          <a:xfrm>
            <a:off x="2224881" y="6446758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Zurück zur Übersicht</a:t>
            </a:r>
          </a:p>
        </p:txBody>
      </p:sp>
      <p:sp>
        <p:nvSpPr>
          <p:cNvPr id="18" name="Textfeld 17">
            <a:hlinkClick r:id="rId14" action="ppaction://hlinksldjump"/>
            <a:extLst>
              <a:ext uri="{FF2B5EF4-FFF2-40B4-BE49-F238E27FC236}">
                <a16:creationId xmlns:a16="http://schemas.microsoft.com/office/drawing/2014/main" id="{B1A89352-3BFF-40E9-80A8-005AEB4679F6}"/>
              </a:ext>
            </a:extLst>
          </p:cNvPr>
          <p:cNvSpPr txBox="1"/>
          <p:nvPr/>
        </p:nvSpPr>
        <p:spPr>
          <a:xfrm>
            <a:off x="4747845" y="6445533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Link zum Flipping-Book</a:t>
            </a:r>
          </a:p>
        </p:txBody>
      </p:sp>
    </p:spTree>
    <p:extLst>
      <p:ext uri="{BB962C8B-B14F-4D97-AF65-F5344CB8AC3E}">
        <p14:creationId xmlns:p14="http://schemas.microsoft.com/office/powerpoint/2010/main" val="22994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56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2299" grpId="0"/>
      <p:bldP spid="12300" grpId="0"/>
      <p:bldP spid="12301" grpId="0"/>
      <p:bldP spid="12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86B912A3-2724-4446-9728-FD97D394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820165"/>
            <a:ext cx="7272808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Maurer/innen sind auf Baustellen des Hoch- und Tiefbaus tätig. </a:t>
            </a:r>
            <a:r>
              <a:rPr lang="de-DE" altLang="de-DE" sz="1400" b="1" dirty="0">
                <a:solidFill>
                  <a:srgbClr val="FF0000"/>
                </a:solidFill>
              </a:rPr>
              <a:t>Im Hochbau werden vor allem Gebäude erstellt:</a:t>
            </a:r>
            <a:r>
              <a:rPr lang="de-DE" altLang="de-DE" sz="1400" dirty="0"/>
              <a:t> Wohnhäuser, Einkaufszentren, Schulanlagen oder Industriebauten</a:t>
            </a:r>
            <a:r>
              <a:rPr lang="de-DE" altLang="de-DE" sz="1400" b="1" dirty="0">
                <a:solidFill>
                  <a:srgbClr val="FF0000"/>
                </a:solidFill>
              </a:rPr>
              <a:t>. Zum Tiefbau gehören Tunnelbauten, Brücken, Kanalisationssysteme oder Infrastrukturbauten</a:t>
            </a:r>
            <a:r>
              <a:rPr lang="de-DE" altLang="de-DE" sz="1400" dirty="0"/>
              <a:t> wie Kläranlagen, das Strassen- oder Bahnnetz.</a:t>
            </a:r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endParaRPr lang="de-DE" altLang="de-DE" sz="1400" dirty="0"/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Beim Bau einer Backsteinmauer setzen Maurer/innen Handwerkszeug ein: Mit der </a:t>
            </a:r>
            <a:r>
              <a:rPr lang="de-DE" altLang="de-DE" sz="1400" b="1" dirty="0">
                <a:solidFill>
                  <a:srgbClr val="FF0000"/>
                </a:solidFill>
              </a:rPr>
              <a:t>Kelle</a:t>
            </a:r>
            <a:r>
              <a:rPr lang="de-DE" altLang="de-DE" sz="1400" dirty="0"/>
              <a:t> schöpfen sie </a:t>
            </a:r>
            <a:r>
              <a:rPr lang="de-DE" altLang="de-DE" sz="1400" b="1" dirty="0">
                <a:solidFill>
                  <a:srgbClr val="FF0000"/>
                </a:solidFill>
              </a:rPr>
              <a:t>Mörtel</a:t>
            </a:r>
            <a:r>
              <a:rPr lang="de-DE" altLang="de-DE" sz="1400" dirty="0"/>
              <a:t> auf den </a:t>
            </a:r>
            <a:r>
              <a:rPr lang="de-DE" altLang="de-DE" sz="1400" b="1" dirty="0">
                <a:solidFill>
                  <a:srgbClr val="FF0000"/>
                </a:solidFill>
              </a:rPr>
              <a:t>Backstein</a:t>
            </a:r>
            <a:r>
              <a:rPr lang="de-DE" altLang="de-DE" sz="1400" dirty="0"/>
              <a:t>, setzen diesen in die Mauer ein und ziehen den überschüssigen Mörtel ab. Mit </a:t>
            </a:r>
            <a:r>
              <a:rPr lang="de-DE" altLang="de-DE" sz="1400" b="1" dirty="0">
                <a:solidFill>
                  <a:srgbClr val="FF0000"/>
                </a:solidFill>
              </a:rPr>
              <a:t>Richtschnur</a:t>
            </a:r>
            <a:r>
              <a:rPr lang="de-DE" altLang="de-DE" sz="1400" dirty="0"/>
              <a:t> und </a:t>
            </a:r>
            <a:r>
              <a:rPr lang="de-DE" altLang="de-DE" sz="1400" b="1" dirty="0">
                <a:solidFill>
                  <a:srgbClr val="FF0000"/>
                </a:solidFill>
              </a:rPr>
              <a:t>Wasserwaage</a:t>
            </a:r>
            <a:r>
              <a:rPr lang="de-DE" altLang="de-DE" sz="1400" dirty="0"/>
              <a:t> überprüfen sie, ob die Mauer gerade ist. </a:t>
            </a:r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endParaRPr lang="de-DE" altLang="de-DE" sz="1400" dirty="0"/>
          </a:p>
          <a:p>
            <a:pPr>
              <a:spcBef>
                <a:spcPct val="0"/>
              </a:spcBef>
              <a:buClr>
                <a:srgbClr val="FFFF00"/>
              </a:buClr>
              <a:defRPr/>
            </a:pPr>
            <a:r>
              <a:rPr lang="de-DE" altLang="de-DE" sz="1400" dirty="0"/>
              <a:t>Beim Bau von </a:t>
            </a:r>
            <a:r>
              <a:rPr lang="de-DE" altLang="de-DE" sz="1400" b="1" dirty="0">
                <a:solidFill>
                  <a:srgbClr val="FF0000"/>
                </a:solidFill>
              </a:rPr>
              <a:t>Sichtmauerwerken</a:t>
            </a:r>
            <a:r>
              <a:rPr lang="de-DE" altLang="de-DE" sz="1400" dirty="0"/>
              <a:t> verwenden sie anstelle von Back- oder Kalksand-steinen manchmal auch Natursteine.</a:t>
            </a:r>
            <a:endParaRPr lang="de-CH" altLang="de-DE" sz="1050" dirty="0"/>
          </a:p>
        </p:txBody>
      </p:sp>
      <p:sp>
        <p:nvSpPr>
          <p:cNvPr id="8" name="AutoForm 2">
            <a:extLst>
              <a:ext uri="{FF2B5EF4-FFF2-40B4-BE49-F238E27FC236}">
                <a16:creationId xmlns:a16="http://schemas.microsoft.com/office/drawing/2014/main" id="{2E888B95-9074-4EDC-B4C8-BD26E23C096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0019" y="48419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CH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nfo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E31072C5-F163-4F14-9A8C-4838A50B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04775"/>
            <a:ext cx="3340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CH" altLang="de-DE" sz="2800" b="1" dirty="0">
                <a:solidFill>
                  <a:srgbClr val="333399"/>
                </a:solidFill>
              </a:rPr>
              <a:t>Berufe – Maurer/in</a:t>
            </a:r>
          </a:p>
        </p:txBody>
      </p:sp>
      <p:sp>
        <p:nvSpPr>
          <p:cNvPr id="7" name="AutoForm 2">
            <a:extLst>
              <a:ext uri="{FF2B5EF4-FFF2-40B4-BE49-F238E27FC236}">
                <a16:creationId xmlns:a16="http://schemas.microsoft.com/office/drawing/2014/main" id="{038B688D-5481-4CCC-8387-F28A3F5A0D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70019" y="1389857"/>
            <a:ext cx="981075" cy="1081087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6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lang="de-CH" sz="1100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Folgt am Ende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4" name="Grafik 9">
            <a:extLst>
              <a:ext uri="{FF2B5EF4-FFF2-40B4-BE49-F238E27FC236}">
                <a16:creationId xmlns:a16="http://schemas.microsoft.com/office/drawing/2014/main" id="{FC203550-1E4E-43C9-A61B-C3034CC2C8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628" y="4317262"/>
            <a:ext cx="2014082" cy="13413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Grafik 11">
            <a:extLst>
              <a:ext uri="{FF2B5EF4-FFF2-40B4-BE49-F238E27FC236}">
                <a16:creationId xmlns:a16="http://schemas.microsoft.com/office/drawing/2014/main" id="{24D9D656-8596-4EF8-A5B9-4468DEC6D7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7095" y="4305300"/>
            <a:ext cx="2015911" cy="13446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Grafik 13">
            <a:extLst>
              <a:ext uri="{FF2B5EF4-FFF2-40B4-BE49-F238E27FC236}">
                <a16:creationId xmlns:a16="http://schemas.microsoft.com/office/drawing/2014/main" id="{2ECFE1B9-94EE-4CEE-AD56-F80BF862EC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7079" y="4305299"/>
            <a:ext cx="2018938" cy="13446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Grafik 15">
            <a:extLst>
              <a:ext uri="{FF2B5EF4-FFF2-40B4-BE49-F238E27FC236}">
                <a16:creationId xmlns:a16="http://schemas.microsoft.com/office/drawing/2014/main" id="{5D181D91-65E3-4DC2-95F3-22BE123C8C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4717" y="4315645"/>
            <a:ext cx="1984890" cy="13239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Textfeld 17">
            <a:extLst>
              <a:ext uri="{FF2B5EF4-FFF2-40B4-BE49-F238E27FC236}">
                <a16:creationId xmlns:a16="http://schemas.microsoft.com/office/drawing/2014/main" id="{E2448649-33B9-447B-AC21-AB3789073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5741988"/>
            <a:ext cx="2006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Mischungen dosieren, Pläne zeichnen, Vermessungen  mit Hilfe von Spezialgeräten</a:t>
            </a:r>
            <a:endParaRPr lang="de-CH" altLang="de-DE" sz="1100" dirty="0"/>
          </a:p>
        </p:txBody>
      </p:sp>
      <p:sp>
        <p:nvSpPr>
          <p:cNvPr id="12300" name="Textfeld 21">
            <a:extLst>
              <a:ext uri="{FF2B5EF4-FFF2-40B4-BE49-F238E27FC236}">
                <a16:creationId xmlns:a16="http://schemas.microsoft.com/office/drawing/2014/main" id="{D9C070A9-5695-41E2-94F3-EDDC63E8C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40400"/>
            <a:ext cx="2006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Verlegen von Kanalisationen, Verputzen von Wänden, Bau von Böden und Isolierungen</a:t>
            </a:r>
            <a:endParaRPr lang="de-CH" altLang="de-DE" sz="1100" dirty="0"/>
          </a:p>
        </p:txBody>
      </p:sp>
      <p:sp>
        <p:nvSpPr>
          <p:cNvPr id="12301" name="Textfeld 22">
            <a:extLst>
              <a:ext uri="{FF2B5EF4-FFF2-40B4-BE49-F238E27FC236}">
                <a16:creationId xmlns:a16="http://schemas.microsoft.com/office/drawing/2014/main" id="{AC2F6CCF-C37D-4B12-B1C3-6777F4420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058" y="5756988"/>
            <a:ext cx="195296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Schalungen bauen, Beton bewehren, vibrieren und nachbehandeln</a:t>
            </a:r>
            <a:endParaRPr lang="de-CH" altLang="de-DE" sz="1100" dirty="0"/>
          </a:p>
        </p:txBody>
      </p:sp>
      <p:sp>
        <p:nvSpPr>
          <p:cNvPr id="12302" name="Textfeld 23">
            <a:extLst>
              <a:ext uri="{FF2B5EF4-FFF2-40B4-BE49-F238E27FC236}">
                <a16:creationId xmlns:a16="http://schemas.microsoft.com/office/drawing/2014/main" id="{94312920-D794-429D-8FFF-C91B1925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732463"/>
            <a:ext cx="211296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100" dirty="0"/>
              <a:t>Bauen mit Backsteinen, Mörtel, Kelle, „Spickschnur“ und Wasserwaage</a:t>
            </a:r>
            <a:endParaRPr lang="de-CH" altLang="de-DE" sz="11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DB9A334-8257-435F-8B89-F5F1B06BED23}"/>
              </a:ext>
            </a:extLst>
          </p:cNvPr>
          <p:cNvGrpSpPr/>
          <p:nvPr/>
        </p:nvGrpSpPr>
        <p:grpSpPr>
          <a:xfrm>
            <a:off x="406628" y="3568973"/>
            <a:ext cx="8383360" cy="580107"/>
            <a:chOff x="406628" y="3157422"/>
            <a:chExt cx="7045692" cy="942085"/>
          </a:xfrm>
        </p:grpSpPr>
        <p:pic>
          <p:nvPicPr>
            <p:cNvPr id="4" name="Grafik 3" descr="Ein Bild, das Ziegelstein, draußen, Baumaterial, Gebäude enthält.&#10;&#10;Automatisch generierte Beschreibung">
              <a:extLst>
                <a:ext uri="{FF2B5EF4-FFF2-40B4-BE49-F238E27FC236}">
                  <a16:creationId xmlns:a16="http://schemas.microsoft.com/office/drawing/2014/main" id="{40DF99CC-3127-4C18-A642-7F12CD655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8825" y="3157422"/>
              <a:ext cx="2853495" cy="936000"/>
            </a:xfrm>
            <a:prstGeom prst="rect">
              <a:avLst/>
            </a:prstGeom>
          </p:spPr>
        </p:pic>
        <p:pic>
          <p:nvPicPr>
            <p:cNvPr id="9" name="Grafik 8" descr="Ein Bild, das draußen, Gebäude, Wand, Ziegelstein enthält.&#10;&#10;Automatisch generierte Beschreibung">
              <a:extLst>
                <a:ext uri="{FF2B5EF4-FFF2-40B4-BE49-F238E27FC236}">
                  <a16:creationId xmlns:a16="http://schemas.microsoft.com/office/drawing/2014/main" id="{5E5DB208-529A-48C1-8A23-C5E8CA9A8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628" y="3157422"/>
              <a:ext cx="2293164" cy="936000"/>
            </a:xfrm>
            <a:prstGeom prst="rect">
              <a:avLst/>
            </a:prstGeom>
          </p:spPr>
        </p:pic>
        <p:pic>
          <p:nvPicPr>
            <p:cNvPr id="11" name="Grafik 10" descr="Ein Bild, das Boden, Ziegelstein enthält.&#10;&#10;Automatisch generierte Beschreibung">
              <a:extLst>
                <a:ext uri="{FF2B5EF4-FFF2-40B4-BE49-F238E27FC236}">
                  <a16:creationId xmlns:a16="http://schemas.microsoft.com/office/drawing/2014/main" id="{77F86188-0B6A-40D8-B63B-F1B75F3C0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6638" y="3163507"/>
              <a:ext cx="2491426" cy="936000"/>
            </a:xfrm>
            <a:prstGeom prst="rect">
              <a:avLst/>
            </a:prstGeom>
          </p:spPr>
        </p:pic>
      </p:grpSp>
      <p:pic>
        <p:nvPicPr>
          <p:cNvPr id="12" name="Hast du das Zeug zum Maurer-">
            <a:hlinkClick r:id="" action="ppaction://media"/>
            <a:extLst>
              <a:ext uri="{FF2B5EF4-FFF2-40B4-BE49-F238E27FC236}">
                <a16:creationId xmlns:a16="http://schemas.microsoft.com/office/drawing/2014/main" id="{E6D4296D-DE2B-44E3-B600-DD2E56D660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7769" end="12758.5111"/>
                </p14:media>
              </p:ext>
            </p:extLst>
          </p:nvPr>
        </p:nvPicPr>
        <p:blipFill>
          <a:blip r:embed="rId1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0013" y="2567721"/>
            <a:ext cx="1069975" cy="718922"/>
          </a:xfrm>
          <a:prstGeom prst="rect">
            <a:avLst/>
          </a:prstGeom>
        </p:spPr>
      </p:pic>
      <p:sp>
        <p:nvSpPr>
          <p:cNvPr id="20" name="Textfeld 19">
            <a:hlinkClick r:id="rId13" action="ppaction://hlinksldjump"/>
            <a:extLst>
              <a:ext uri="{FF2B5EF4-FFF2-40B4-BE49-F238E27FC236}">
                <a16:creationId xmlns:a16="http://schemas.microsoft.com/office/drawing/2014/main" id="{75CF9F64-1850-40B1-8699-A62B0F0FC4C5}"/>
              </a:ext>
            </a:extLst>
          </p:cNvPr>
          <p:cNvSpPr txBox="1"/>
          <p:nvPr/>
        </p:nvSpPr>
        <p:spPr>
          <a:xfrm>
            <a:off x="2224881" y="6446758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Zurück zur Übersicht</a:t>
            </a:r>
          </a:p>
        </p:txBody>
      </p:sp>
      <p:sp>
        <p:nvSpPr>
          <p:cNvPr id="21" name="Textfeld 20">
            <a:hlinkClick r:id="rId14" action="ppaction://hlinksldjump"/>
            <a:extLst>
              <a:ext uri="{FF2B5EF4-FFF2-40B4-BE49-F238E27FC236}">
                <a16:creationId xmlns:a16="http://schemas.microsoft.com/office/drawing/2014/main" id="{0E6B4923-5193-49A2-B2DF-6FCB67C33397}"/>
              </a:ext>
            </a:extLst>
          </p:cNvPr>
          <p:cNvSpPr txBox="1"/>
          <p:nvPr/>
        </p:nvSpPr>
        <p:spPr>
          <a:xfrm>
            <a:off x="4747845" y="6445533"/>
            <a:ext cx="2171276" cy="30646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Link zum Flipping-Book</a:t>
            </a:r>
          </a:p>
        </p:txBody>
      </p:sp>
    </p:spTree>
    <p:extLst>
      <p:ext uri="{BB962C8B-B14F-4D97-AF65-F5344CB8AC3E}">
        <p14:creationId xmlns:p14="http://schemas.microsoft.com/office/powerpoint/2010/main" val="5896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62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2299" grpId="0"/>
      <p:bldP spid="12300" grpId="0"/>
      <p:bldP spid="12301" grpId="0"/>
      <p:bldP spid="123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235C4BD8-739C-4469-AC47-A682EACD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04775"/>
            <a:ext cx="7319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</a:pPr>
            <a:r>
              <a:rPr lang="de-CH" altLang="de-DE" sz="2800" b="1" dirty="0">
                <a:solidFill>
                  <a:srgbClr val="333399"/>
                </a:solidFill>
              </a:rPr>
              <a:t>Berufe – Realistisch seine Zukunft planen</a:t>
            </a: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8EAF394D-7FCD-413E-9D9A-C967F886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33438"/>
            <a:ext cx="79581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500"/>
              </a:buClr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EF202"/>
              </a:buClr>
              <a:buSzPct val="180000"/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F202"/>
              </a:buClr>
              <a:buSzPct val="180000"/>
              <a:buChar char="–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F202"/>
              </a:buClr>
              <a:buSzPct val="180000"/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de-CH" altLang="de-DE" sz="1400" b="1" dirty="0"/>
              <a:t>Es ist wichtig, sich ein genaues Bild der Wunschberufe zu machen.</a:t>
            </a:r>
          </a:p>
          <a:p>
            <a:pPr marL="342900" indent="-342900">
              <a:spcBef>
                <a:spcPct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de-CH" altLang="de-DE" sz="1400" b="1" dirty="0"/>
              <a:t>Wer auch über Alternativen zum Traumberuf nachdenkt, hat bessere Chancen.</a:t>
            </a:r>
          </a:p>
          <a:p>
            <a:pPr marL="342900" indent="-342900">
              <a:spcBef>
                <a:spcPct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de-CH" altLang="de-DE" sz="1400" b="1" dirty="0"/>
              <a:t>Berufsfindungs-Portale sind zielführender als blindes Bewerben. </a:t>
            </a:r>
          </a:p>
          <a:p>
            <a:pPr>
              <a:spcBef>
                <a:spcPct val="0"/>
              </a:spcBef>
              <a:buClr>
                <a:srgbClr val="FFFF00"/>
              </a:buClr>
            </a:pPr>
            <a:endParaRPr lang="de-CH" altLang="de-DE" sz="2800" b="1" dirty="0"/>
          </a:p>
        </p:txBody>
      </p:sp>
      <p:sp>
        <p:nvSpPr>
          <p:cNvPr id="11" name="AutoForm 2">
            <a:extLst>
              <a:ext uri="{FF2B5EF4-FFF2-40B4-BE49-F238E27FC236}">
                <a16:creationId xmlns:a16="http://schemas.microsoft.com/office/drawing/2014/main" id="{0D326B2E-0853-4951-83C5-CEDA84C1AB0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09694" y="56356"/>
            <a:ext cx="1049338" cy="1133475"/>
          </a:xfrm>
          <a:prstGeom prst="roundRect">
            <a:avLst>
              <a:gd name="adj" fmla="val 130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upright="1"/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2000" b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Tipp</a:t>
            </a:r>
            <a:endParaRPr lang="de-CH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de-CH" sz="9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Zum Umsetzen</a:t>
            </a:r>
            <a:endParaRPr lang="de-CH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 descr="Ein Bild, das Himmel, draußen enthält.&#10;&#10;Automatisch generierte Beschreibung">
            <a:extLst>
              <a:ext uri="{FF2B5EF4-FFF2-40B4-BE49-F238E27FC236}">
                <a16:creationId xmlns:a16="http://schemas.microsoft.com/office/drawing/2014/main" id="{0F895CFF-D5A5-4CF7-8794-1476584BB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000947"/>
            <a:ext cx="2043231" cy="13849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B3BE05-C2E0-40F9-9015-3B0AC5CB9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584" y="5030855"/>
            <a:ext cx="2001044" cy="163350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9958E1F-BF41-4FF6-A465-3180BDFCE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291" y="4065677"/>
            <a:ext cx="2495550" cy="15597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F3EDF23-7CCF-4759-A83D-0E96A9A4E6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9704" y="4913208"/>
            <a:ext cx="2179240" cy="145653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FC990EF-1CF0-40DB-983E-BC34B21412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659" y="3599651"/>
            <a:ext cx="2179240" cy="142958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0BE2A22-8D54-44A8-A7FC-3955899FB3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345" y="4514402"/>
            <a:ext cx="2001044" cy="136097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5D4DAE3-2613-4264-8D83-27786C5E71A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5155" y="1843389"/>
            <a:ext cx="2140674" cy="13235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708F4DE-5D31-4DA1-914D-F991A4D22E2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618" y="3081752"/>
            <a:ext cx="2228470" cy="140374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BA9D345-0670-4540-B6A7-8DDA68FB56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3" y="1931097"/>
            <a:ext cx="2228469" cy="148564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8A948DC-572B-4A17-9E60-5FCE3F0EF2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161" y="2545249"/>
            <a:ext cx="2052519" cy="13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Experience API"/>
  <p:tag name="ISPRING_ULTRA_SCORM_COURSE_ID" val="C8ADAC49-461B-4A54-9A28-4C442E0F40A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0"/>
  <p:tag name="ISPRING_OUTPUT_FOLDER" val="[[&quot;g\u0312\uFFFD{23CD6EB6-CBFD-44F8-9BAF-5E655E4A6134}&quot;,&quot;E:\\Anton\\01 kik\\Lerneinheiten\\Gateaway\\Original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0&quot;},&quot;cloudSettings&quot;:{&quot;onlineDestinationFolderId&quot;:&quot;1&quot;},&quot;publishDestination&quot;:&quot;ISPRING_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009_Präsentation_einige Berufe als Beispiele"/>
  <p:tag name="ISPRING_FIRST_PUBLISH" val="1"/>
</p:tagLst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HOMEKBIZ:Doku.gem.akt:Folien:FoVerarbeiten:Vorlage.pot</Template>
  <TotalTime>0</TotalTime>
  <Words>1063</Words>
  <Application>Microsoft Office PowerPoint</Application>
  <PresentationFormat>Bildschirmpräsentation (4:3)</PresentationFormat>
  <Paragraphs>132</Paragraphs>
  <Slides>10</Slides>
  <Notes>9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Benutzerdefiniertes Design</vt:lpstr>
      <vt:lpstr>1_Benutzerdefiniertes Design</vt:lpstr>
      <vt:lpstr>2_Benutzerdefiniertes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Flipping Book (Link wird innerhalb der Sub-Site nach Aufschaltung aller Inhalte erstellt.)  </vt:lpstr>
    </vt:vector>
  </TitlesOfParts>
  <Company>Berufsberatung BIZ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009_Präsentation_einige Berufe als Beispiele</dc:title>
  <dc:creator>Walter Bernath</dc:creator>
  <cp:lastModifiedBy>Anton Wagner</cp:lastModifiedBy>
  <cp:revision>109</cp:revision>
  <cp:lastPrinted>2005-03-18T08:28:43Z</cp:lastPrinted>
  <dcterms:created xsi:type="dcterms:W3CDTF">2005-08-31T13:39:01Z</dcterms:created>
  <dcterms:modified xsi:type="dcterms:W3CDTF">2019-11-07T23:01:31Z</dcterms:modified>
</cp:coreProperties>
</file>